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7"/>
  </p:notesMasterIdLst>
  <p:sldIdLst>
    <p:sldId id="320" r:id="rId2"/>
    <p:sldId id="256" r:id="rId3"/>
    <p:sldId id="257" r:id="rId4"/>
    <p:sldId id="258" r:id="rId5"/>
    <p:sldId id="259" r:id="rId6"/>
    <p:sldId id="260" r:id="rId7"/>
    <p:sldId id="261" r:id="rId8"/>
    <p:sldId id="262" r:id="rId9"/>
    <p:sldId id="263" r:id="rId10"/>
    <p:sldId id="272" r:id="rId11"/>
    <p:sldId id="273" r:id="rId12"/>
    <p:sldId id="274" r:id="rId13"/>
    <p:sldId id="283" r:id="rId14"/>
    <p:sldId id="292" r:id="rId15"/>
    <p:sldId id="301" r:id="rId16"/>
    <p:sldId id="302" r:id="rId17"/>
    <p:sldId id="264" r:id="rId18"/>
    <p:sldId id="266" r:id="rId19"/>
    <p:sldId id="267" r:id="rId20"/>
    <p:sldId id="265" r:id="rId21"/>
    <p:sldId id="268" r:id="rId22"/>
    <p:sldId id="269" r:id="rId23"/>
    <p:sldId id="270" r:id="rId24"/>
    <p:sldId id="271" r:id="rId25"/>
    <p:sldId id="275" r:id="rId26"/>
    <p:sldId id="278" r:id="rId27"/>
    <p:sldId id="279" r:id="rId28"/>
    <p:sldId id="280" r:id="rId29"/>
    <p:sldId id="281" r:id="rId30"/>
    <p:sldId id="276" r:id="rId31"/>
    <p:sldId id="277" r:id="rId32"/>
    <p:sldId id="282" r:id="rId33"/>
    <p:sldId id="284" r:id="rId34"/>
    <p:sldId id="285" r:id="rId35"/>
    <p:sldId id="286" r:id="rId36"/>
    <p:sldId id="287" r:id="rId37"/>
    <p:sldId id="288" r:id="rId38"/>
    <p:sldId id="289" r:id="rId39"/>
    <p:sldId id="290" r:id="rId40"/>
    <p:sldId id="291" r:id="rId41"/>
    <p:sldId id="303" r:id="rId42"/>
    <p:sldId id="304" r:id="rId43"/>
    <p:sldId id="305" r:id="rId44"/>
    <p:sldId id="306" r:id="rId45"/>
    <p:sldId id="307" r:id="rId46"/>
    <p:sldId id="309" r:id="rId47"/>
    <p:sldId id="310" r:id="rId48"/>
    <p:sldId id="312" r:id="rId49"/>
    <p:sldId id="313" r:id="rId50"/>
    <p:sldId id="314" r:id="rId51"/>
    <p:sldId id="315" r:id="rId52"/>
    <p:sldId id="316" r:id="rId53"/>
    <p:sldId id="317" r:id="rId54"/>
    <p:sldId id="318" r:id="rId55"/>
    <p:sldId id="319"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62" autoAdjust="0"/>
    <p:restoredTop sz="94624" autoAdjust="0"/>
  </p:normalViewPr>
  <p:slideViewPr>
    <p:cSldViewPr>
      <p:cViewPr varScale="1">
        <p:scale>
          <a:sx n="48" d="100"/>
          <a:sy n="48" d="100"/>
        </p:scale>
        <p:origin x="-51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49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8D9B35-B5AB-4DB7-8F11-1C19BC66FD31}" type="datetimeFigureOut">
              <a:rPr lang="en-US" smtClean="0"/>
              <a:pPr/>
              <a:t>11/9/2010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055730-FF1A-4D0D-A001-035F8B1B0FA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B055730-FF1A-4D0D-A001-035F8B1B0FA9}"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8353B7-1959-4F69-B83B-9DF428D1F7A8}" type="slidenum">
              <a:rPr lang="en-US"/>
              <a:pPr/>
              <a:t>45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1B0A25-BA1B-487F-AD39-3AE73B8B2BCA}"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1B0A25-BA1B-487F-AD39-3AE73B8B2BCA}"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1B0A25-BA1B-487F-AD39-3AE73B8B2BCA}"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1B0A25-BA1B-487F-AD39-3AE73B8B2BCA}"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1B0A25-BA1B-487F-AD39-3AE73B8B2BCA}"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1B0A25-BA1B-487F-AD39-3AE73B8B2BCA}"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1B0A25-BA1B-487F-AD39-3AE73B8B2BCA}" type="datetimeFigureOut">
              <a:rPr lang="en-US" smtClean="0"/>
              <a:pPr/>
              <a:t>11/9/2010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1B0A25-BA1B-487F-AD39-3AE73B8B2BCA}" type="datetimeFigureOut">
              <a:rPr lang="en-US" smtClean="0"/>
              <a:pPr/>
              <a:t>11/9/2010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1B0A25-BA1B-487F-AD39-3AE73B8B2BCA}" type="datetimeFigureOut">
              <a:rPr lang="en-US" smtClean="0"/>
              <a:pPr/>
              <a:t>11/9/2010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1B0A25-BA1B-487F-AD39-3AE73B8B2BCA}"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1B0A25-BA1B-487F-AD39-3AE73B8B2BCA}"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9721-6E47-4819-88FA-FF91FC0DF8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1B0A25-BA1B-487F-AD39-3AE73B8B2BCA}" type="datetimeFigureOut">
              <a:rPr lang="en-US" smtClean="0"/>
              <a:pPr/>
              <a:t>11/9/2010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1F9721-6E47-4819-88FA-FF91FC0DF8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slide" Target="slide26.xml"/><Relationship Id="rId13" Type="http://schemas.openxmlformats.org/officeDocument/2006/relationships/slide" Target="slide27.xml"/><Relationship Id="rId18" Type="http://schemas.openxmlformats.org/officeDocument/2006/relationships/slide" Target="slide28.xml"/><Relationship Id="rId3" Type="http://schemas.openxmlformats.org/officeDocument/2006/relationships/slide" Target="slide25.xml"/><Relationship Id="rId21" Type="http://schemas.openxmlformats.org/officeDocument/2006/relationships/slide" Target="slide51.xml"/><Relationship Id="rId7" Type="http://schemas.openxmlformats.org/officeDocument/2006/relationships/slide" Target="slide21.xml"/><Relationship Id="rId12" Type="http://schemas.openxmlformats.org/officeDocument/2006/relationships/slide" Target="slide22.xml"/><Relationship Id="rId17" Type="http://schemas.openxmlformats.org/officeDocument/2006/relationships/slide" Target="slide23.xml"/><Relationship Id="rId25" Type="http://schemas.openxmlformats.org/officeDocument/2006/relationships/slide" Target="slide52.xml"/><Relationship Id="rId2" Type="http://schemas.openxmlformats.org/officeDocument/2006/relationships/slide" Target="slide20.xml"/><Relationship Id="rId16" Type="http://schemas.openxmlformats.org/officeDocument/2006/relationships/slide" Target="slide50.xml"/><Relationship Id="rId20" Type="http://schemas.openxmlformats.org/officeDocument/2006/relationships/slide" Target="slide44.xml"/><Relationship Id="rId1" Type="http://schemas.openxmlformats.org/officeDocument/2006/relationships/slideLayout" Target="../slideLayouts/slideLayout2.xml"/><Relationship Id="rId6" Type="http://schemas.openxmlformats.org/officeDocument/2006/relationships/slide" Target="slide48.xml"/><Relationship Id="rId11" Type="http://schemas.openxmlformats.org/officeDocument/2006/relationships/slide" Target="slide49.xml"/><Relationship Id="rId24" Type="http://schemas.openxmlformats.org/officeDocument/2006/relationships/slide" Target="slide45.xml"/><Relationship Id="rId5" Type="http://schemas.openxmlformats.org/officeDocument/2006/relationships/slide" Target="slide41.xml"/><Relationship Id="rId15" Type="http://schemas.openxmlformats.org/officeDocument/2006/relationships/slide" Target="slide43.xml"/><Relationship Id="rId23" Type="http://schemas.openxmlformats.org/officeDocument/2006/relationships/slide" Target="slide29.xml"/><Relationship Id="rId10" Type="http://schemas.openxmlformats.org/officeDocument/2006/relationships/slide" Target="slide42.xml"/><Relationship Id="rId19" Type="http://schemas.openxmlformats.org/officeDocument/2006/relationships/slide" Target="slide36.xml"/><Relationship Id="rId4" Type="http://schemas.openxmlformats.org/officeDocument/2006/relationships/slide" Target="slide33.xml"/><Relationship Id="rId9" Type="http://schemas.openxmlformats.org/officeDocument/2006/relationships/slide" Target="slide34.xml"/><Relationship Id="rId14" Type="http://schemas.openxmlformats.org/officeDocument/2006/relationships/slide" Target="slide35.xml"/><Relationship Id="rId22" Type="http://schemas.openxmlformats.org/officeDocument/2006/relationships/slide" Target="slide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slide" Target="slide46.xml"/><Relationship Id="rId4" Type="http://schemas.openxmlformats.org/officeDocument/2006/relationships/slide" Target="slide47.xml"/></Relationships>
</file>

<file path=ppt/slides/_rels/slide21.xml.rels><?xml version="1.0" encoding="UTF-8" standalone="yes"?>
<Relationships xmlns="http://schemas.openxmlformats.org/package/2006/relationships"><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46.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29.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slide" Target="slide17.xml"/><Relationship Id="rId1" Type="http://schemas.openxmlformats.org/officeDocument/2006/relationships/slideLayout" Target="../slideLayouts/slideLayout2.xml"/><Relationship Id="rId4" Type="http://schemas.openxmlformats.org/officeDocument/2006/relationships/slide" Target="slide4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 Target="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wmf"/></Relationships>
</file>

<file path=ppt/slides/_rels/slide3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47.xml"/><Relationship Id="rId1" Type="http://schemas.openxmlformats.org/officeDocument/2006/relationships/slideLayout" Target="../slideLayouts/slideLayout2.xml"/><Relationship Id="rId4" Type="http://schemas.openxmlformats.org/officeDocument/2006/relationships/slide" Target="slide37.xml"/></Relationships>
</file>

<file path=ppt/slides/_rels/slide36.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4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 Target="slide40.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slide" Target="slide4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46.xml"/></Relationships>
</file>

<file path=ppt/slides/_rels/slide46.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slide" Target="slide1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17.xml"/><Relationship Id="rId1" Type="http://schemas.openxmlformats.org/officeDocument/2006/relationships/slideLayout" Target="../slideLayouts/slideLayout2.xml"/><Relationship Id="rId5" Type="http://schemas.openxmlformats.org/officeDocument/2006/relationships/image" Target="../media/image11.wmf"/><Relationship Id="rId4" Type="http://schemas.openxmlformats.org/officeDocument/2006/relationships/slide" Target="slide40.xml"/></Relationships>
</file>

<file path=ppt/slides/_rels/slide48.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2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Jeopardy Game</a:t>
            </a:r>
            <a:endParaRPr lang="en-US" dirty="0"/>
          </a:p>
        </p:txBody>
      </p:sp>
      <p:sp>
        <p:nvSpPr>
          <p:cNvPr id="4" name="Subtitle 3"/>
          <p:cNvSpPr>
            <a:spLocks noGrp="1"/>
          </p:cNvSpPr>
          <p:nvPr>
            <p:ph idx="1"/>
          </p:nvPr>
        </p:nvSpPr>
        <p:spPr/>
        <p:txBody>
          <a:bodyPr/>
          <a:lstStyle/>
          <a:p>
            <a:pPr algn="ctr">
              <a:buNone/>
            </a:pPr>
            <a:r>
              <a:rPr lang="en-US" dirty="0" smtClean="0"/>
              <a:t>Team W.E.B.</a:t>
            </a:r>
          </a:p>
          <a:p>
            <a:pPr algn="l"/>
            <a:r>
              <a:rPr lang="en-US" dirty="0" err="1" smtClean="0"/>
              <a:t>Sheronica</a:t>
            </a:r>
            <a:r>
              <a:rPr lang="en-US" dirty="0" smtClean="0"/>
              <a:t> Hall</a:t>
            </a:r>
          </a:p>
          <a:p>
            <a:pPr algn="l"/>
            <a:r>
              <a:rPr lang="en-US" dirty="0" err="1" smtClean="0"/>
              <a:t>Sabraya</a:t>
            </a:r>
            <a:r>
              <a:rPr lang="en-US" dirty="0" smtClean="0"/>
              <a:t> Knight</a:t>
            </a:r>
          </a:p>
          <a:p>
            <a:pPr algn="l"/>
            <a:r>
              <a:rPr lang="en-US" dirty="0" err="1" smtClean="0"/>
              <a:t>Daneia</a:t>
            </a:r>
            <a:r>
              <a:rPr lang="en-US" dirty="0" smtClean="0"/>
              <a:t> Prater</a:t>
            </a:r>
          </a:p>
          <a:p>
            <a:pPr algn="l"/>
            <a:r>
              <a:rPr lang="en-US" dirty="0" smtClean="0"/>
              <a:t>Marquise Smith</a:t>
            </a:r>
          </a:p>
          <a:p>
            <a:pPr algn="l"/>
            <a:r>
              <a:rPr lang="en-US" dirty="0" smtClean="0"/>
              <a:t>Jakeira Frost</a:t>
            </a:r>
          </a:p>
          <a:p>
            <a:pPr algn="l"/>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a:t>
            </a:r>
            <a:r>
              <a:rPr lang="en-US" dirty="0" smtClean="0">
                <a:latin typeface="Baskerville Old Face" pitchFamily="18" charset="0"/>
              </a:rPr>
              <a:t>Spyware</a:t>
            </a:r>
            <a:r>
              <a:rPr lang="en-US" dirty="0" smtClean="0"/>
              <a:t>	</a:t>
            </a:r>
            <a:endParaRPr lang="en-US" dirty="0"/>
          </a:p>
        </p:txBody>
      </p:sp>
      <p:sp>
        <p:nvSpPr>
          <p:cNvPr id="3" name="Content Placeholder 2"/>
          <p:cNvSpPr>
            <a:spLocks noGrp="1"/>
          </p:cNvSpPr>
          <p:nvPr>
            <p:ph idx="1"/>
          </p:nvPr>
        </p:nvSpPr>
        <p:spPr/>
        <p:txBody>
          <a:bodyPr>
            <a:normAutofit/>
          </a:bodyPr>
          <a:lstStyle/>
          <a:p>
            <a:pPr>
              <a:buNone/>
            </a:pPr>
            <a:r>
              <a:rPr lang="en-US" sz="2800" dirty="0" smtClean="0">
                <a:latin typeface="Baskerville Old Face" pitchFamily="18" charset="0"/>
              </a:rPr>
              <a:t>	</a:t>
            </a:r>
            <a:r>
              <a:rPr lang="en-US" sz="2000" dirty="0" smtClean="0">
                <a:latin typeface="Baskerville Old Face" pitchFamily="18" charset="0"/>
              </a:rPr>
              <a:t>Spyware is a category of computer programs. Spyware piggybacks on other programs and infects a computer, making it operate slower and less efficiently. Spyware gets into the computer without permission and makes unwanted changes to the user’s computer experience. However, with enough resistance, spyware can be prevented and avoided all together.</a:t>
            </a:r>
          </a:p>
          <a:p>
            <a:pPr>
              <a:buNone/>
            </a:pPr>
            <a:r>
              <a:rPr lang="en-US" sz="1600" dirty="0" smtClean="0">
                <a:latin typeface="Baskerville Old Face" pitchFamily="18" charset="0"/>
              </a:rPr>
              <a:t>		</a:t>
            </a:r>
            <a:endParaRPr lang="en-US" sz="1600" dirty="0">
              <a:latin typeface="Baskerville Old Face"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a:t>
            </a:r>
            <a:r>
              <a:rPr lang="en-US" dirty="0" smtClean="0">
                <a:latin typeface="Baskerville Old Face" pitchFamily="18" charset="0"/>
              </a:rPr>
              <a:t>Spyware</a:t>
            </a:r>
            <a:endParaRPr lang="en-US" dirty="0"/>
          </a:p>
        </p:txBody>
      </p:sp>
      <p:sp>
        <p:nvSpPr>
          <p:cNvPr id="3" name="Content Placeholder 2"/>
          <p:cNvSpPr>
            <a:spLocks noGrp="1"/>
          </p:cNvSpPr>
          <p:nvPr>
            <p:ph idx="1"/>
          </p:nvPr>
        </p:nvSpPr>
        <p:spPr/>
        <p:txBody>
          <a:bodyPr>
            <a:normAutofit/>
          </a:bodyPr>
          <a:lstStyle/>
          <a:p>
            <a:pPr>
              <a:buNone/>
            </a:pPr>
            <a:r>
              <a:rPr lang="en-US" sz="1600" dirty="0" smtClean="0">
                <a:latin typeface="Baskerville Old Face" pitchFamily="18" charset="0"/>
              </a:rPr>
              <a:t>Spyware can get onto a computer in numerous ways. Sneaky spyware infection methods are listed below:</a:t>
            </a:r>
          </a:p>
          <a:p>
            <a:r>
              <a:rPr lang="en-US" sz="1600" b="1" dirty="0" smtClean="0">
                <a:latin typeface="Baskerville Old Face" pitchFamily="18" charset="0"/>
              </a:rPr>
              <a:t>Piggybacked software installation-  </a:t>
            </a:r>
            <a:r>
              <a:rPr lang="en-US" sz="1600" dirty="0" smtClean="0">
                <a:latin typeface="Baskerville Old Face" pitchFamily="18" charset="0"/>
              </a:rPr>
              <a:t>Some applications can install spyware during their usual installation procedure. Users must read the application carefully before installing, especially if the site is offering “free” versions of the application.</a:t>
            </a:r>
          </a:p>
          <a:p>
            <a:r>
              <a:rPr lang="en-US" sz="1600" b="1" dirty="0" smtClean="0">
                <a:latin typeface="Baskerville Old Face" pitchFamily="18" charset="0"/>
              </a:rPr>
              <a:t>Drive-by download-  </a:t>
            </a:r>
            <a:r>
              <a:rPr lang="en-US" sz="1600" dirty="0" smtClean="0">
                <a:latin typeface="Baskerville Old Face" pitchFamily="18" charset="0"/>
              </a:rPr>
              <a:t>In many cases, a website or pop-up automatically appears in front of the user’s face and begins to download spyware onto the computer. Users may get a warning, which includes a message with the name of the software and requesting permission to install it. However, if a user’s settings are low, they may not even receive a warning.</a:t>
            </a:r>
          </a:p>
          <a:p>
            <a:r>
              <a:rPr lang="en-US" sz="1600" b="1" dirty="0" smtClean="0">
                <a:latin typeface="Baskerville Old Face" pitchFamily="18" charset="0"/>
              </a:rPr>
              <a:t>Browser add-ons- </a:t>
            </a:r>
            <a:r>
              <a:rPr lang="en-US" sz="1600" dirty="0" smtClean="0">
                <a:latin typeface="Baskerville Old Face" pitchFamily="18" charset="0"/>
              </a:rPr>
              <a:t>Pieces of software that add enhancements to a Web browser, such as a toolbar or an additional search box. </a:t>
            </a:r>
            <a:r>
              <a:rPr lang="en-US" sz="1600" i="1" dirty="0" smtClean="0">
                <a:latin typeface="Baskerville Old Face" pitchFamily="18" charset="0"/>
              </a:rPr>
              <a:t>Browser hijackers </a:t>
            </a:r>
            <a:r>
              <a:rPr lang="en-US" sz="1600" dirty="0" smtClean="0">
                <a:latin typeface="Baskerville Old Face" pitchFamily="18" charset="0"/>
              </a:rPr>
              <a:t>embed themselves deeper into a computer and are very difficult to get rid of.</a:t>
            </a:r>
          </a:p>
          <a:p>
            <a:r>
              <a:rPr lang="en-US" sz="1600" b="1" dirty="0" smtClean="0">
                <a:latin typeface="Baskerville Old Face" pitchFamily="18" charset="0"/>
              </a:rPr>
              <a:t>Masquerading as anti-spyware- </a:t>
            </a:r>
            <a:r>
              <a:rPr lang="en-US" sz="1600" dirty="0" smtClean="0">
                <a:latin typeface="Baskerville Old Face" pitchFamily="18" charset="0"/>
              </a:rPr>
              <a:t>Spyware often disguises itself as anti-spyware to fool the user into downloading it. This is thought to be the sickest way for spyware to infect a computer.</a:t>
            </a:r>
            <a:endParaRPr lang="en-US" sz="1600" b="1" dirty="0" smtClean="0">
              <a:latin typeface="Baskerville Old Face"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a:t>
            </a:r>
            <a:r>
              <a:rPr lang="en-US" dirty="0" smtClean="0">
                <a:latin typeface="Baskerville Old Face" pitchFamily="18" charset="0"/>
              </a:rPr>
              <a:t>Spyware</a:t>
            </a:r>
            <a:endParaRPr lang="en-US" dirty="0"/>
          </a:p>
        </p:txBody>
      </p:sp>
      <p:sp>
        <p:nvSpPr>
          <p:cNvPr id="3" name="Content Placeholder 2"/>
          <p:cNvSpPr>
            <a:spLocks noGrp="1"/>
          </p:cNvSpPr>
          <p:nvPr>
            <p:ph idx="1"/>
          </p:nvPr>
        </p:nvSpPr>
        <p:spPr/>
        <p:txBody>
          <a:bodyPr>
            <a:normAutofit/>
          </a:bodyPr>
          <a:lstStyle/>
          <a:p>
            <a:pPr>
              <a:buNone/>
            </a:pPr>
            <a:r>
              <a:rPr lang="en-US" sz="1400" dirty="0" smtClean="0">
                <a:latin typeface="Baskerville Old Face" pitchFamily="18" charset="0"/>
              </a:rPr>
              <a:t>Spyware is often confused with viruses. Viruses are designed to damage a computer by replicating itself as many times as possible, damaging computer files or even the entire operating system. On the other hand, spyware is primarily designed to slow a computer down and carry out tasks without the user’s permission. There are many ways a user can protect themselves from spyware. </a:t>
            </a:r>
          </a:p>
          <a:p>
            <a:r>
              <a:rPr lang="en-US" sz="1400" b="1" dirty="0" smtClean="0">
                <a:latin typeface="Baskerville Old Face" pitchFamily="18" charset="0"/>
              </a:rPr>
              <a:t>Use a spyware scanner- </a:t>
            </a:r>
            <a:r>
              <a:rPr lang="en-US" sz="1400" dirty="0" smtClean="0">
                <a:latin typeface="Baskerville Old Face" pitchFamily="18" charset="0"/>
              </a:rPr>
              <a:t>Spyware scanners can make a person’s computer experience much safer and assuring. </a:t>
            </a:r>
            <a:r>
              <a:rPr lang="en-US" sz="1400" i="1" dirty="0" smtClean="0">
                <a:latin typeface="Baskerville Old Face" pitchFamily="18" charset="0"/>
              </a:rPr>
              <a:t>Ad-ware</a:t>
            </a:r>
            <a:r>
              <a:rPr lang="en-US" sz="1400" dirty="0" smtClean="0">
                <a:latin typeface="Baskerville Old Face" pitchFamily="18" charset="0"/>
              </a:rPr>
              <a:t>, </a:t>
            </a:r>
            <a:r>
              <a:rPr lang="en-US" sz="1400" i="1" dirty="0" smtClean="0">
                <a:latin typeface="Baskerville Old Face" pitchFamily="18" charset="0"/>
              </a:rPr>
              <a:t>Spybot</a:t>
            </a:r>
            <a:r>
              <a:rPr lang="en-US" sz="1400" dirty="0" smtClean="0">
                <a:latin typeface="Baskerville Old Face" pitchFamily="18" charset="0"/>
              </a:rPr>
              <a:t>, </a:t>
            </a:r>
            <a:r>
              <a:rPr lang="en-US" sz="1400" i="1" dirty="0" smtClean="0">
                <a:latin typeface="Baskerville Old Face" pitchFamily="18" charset="0"/>
              </a:rPr>
              <a:t>and Microsoft AntiSpyware </a:t>
            </a:r>
            <a:r>
              <a:rPr lang="en-US" sz="1400" dirty="0" smtClean="0">
                <a:latin typeface="Baskerville Old Face" pitchFamily="18" charset="0"/>
              </a:rPr>
              <a:t>are all examples of trustworthy spyware detection and removal software. These applications also detect Internet cookies.</a:t>
            </a:r>
          </a:p>
          <a:p>
            <a:r>
              <a:rPr lang="en-US" sz="1400" b="1" dirty="0" smtClean="0">
                <a:latin typeface="Baskerville Old Face" pitchFamily="18" charset="0"/>
              </a:rPr>
              <a:t>Use a pop-up blocker- </a:t>
            </a:r>
            <a:r>
              <a:rPr lang="en-US" sz="1400" dirty="0" smtClean="0">
                <a:latin typeface="Baskerville Old Face" pitchFamily="18" charset="0"/>
              </a:rPr>
              <a:t> Browsers, such as </a:t>
            </a:r>
            <a:r>
              <a:rPr lang="en-US" sz="1400" i="1" dirty="0" smtClean="0">
                <a:latin typeface="Baskerville Old Face" pitchFamily="18" charset="0"/>
              </a:rPr>
              <a:t>Internet Explorer 0.6 </a:t>
            </a:r>
            <a:r>
              <a:rPr lang="en-US" sz="1400" dirty="0" smtClean="0">
                <a:latin typeface="Baskerville Old Face" pitchFamily="18" charset="0"/>
              </a:rPr>
              <a:t>and </a:t>
            </a:r>
            <a:r>
              <a:rPr lang="en-US" sz="1400" i="1" dirty="0" smtClean="0">
                <a:latin typeface="Baskerville Old Face" pitchFamily="18" charset="0"/>
              </a:rPr>
              <a:t>Mozilla Firefox 1.0</a:t>
            </a:r>
            <a:r>
              <a:rPr lang="en-US" sz="1400" dirty="0" smtClean="0">
                <a:latin typeface="Baskerville Old Face" pitchFamily="18" charset="0"/>
              </a:rPr>
              <a:t>, are now able to block pop-ups and advertisements. These browsers can alert a user whenever they have prevented a pop-up from appearing.</a:t>
            </a:r>
          </a:p>
          <a:p>
            <a:r>
              <a:rPr lang="en-US" sz="1400" b="1" dirty="0" smtClean="0">
                <a:latin typeface="Baskerville Old Face" pitchFamily="18" charset="0"/>
              </a:rPr>
              <a:t>Disable Active-X- </a:t>
            </a:r>
            <a:r>
              <a:rPr lang="en-US" sz="1400" dirty="0" smtClean="0">
                <a:latin typeface="Baskerville Old Face" pitchFamily="18" charset="0"/>
              </a:rPr>
              <a:t>Active-X is a special code in Windows that spyware often takes advantage of. Disabling Active-X can prevent this from happening, but it can also prevent a user from using functions of certain websites.</a:t>
            </a:r>
          </a:p>
          <a:p>
            <a:r>
              <a:rPr lang="en-US" sz="1400" b="1" dirty="0" smtClean="0">
                <a:latin typeface="Baskerville Old Face" pitchFamily="18" charset="0"/>
              </a:rPr>
              <a:t>Be suspicious of installing new software-  </a:t>
            </a:r>
            <a:r>
              <a:rPr lang="en-US" sz="1400" dirty="0" smtClean="0">
                <a:latin typeface="Baskerville Old Face" pitchFamily="18" charset="0"/>
              </a:rPr>
              <a:t>A more simple way of prevent and avoiding spyware is to become more alert with new software or unknown sites. A user’s carelessness can result in spyware invasion.</a:t>
            </a:r>
          </a:p>
          <a:p>
            <a:r>
              <a:rPr lang="en-US" sz="1400" b="1" dirty="0" smtClean="0">
                <a:latin typeface="Baskerville Old Face" pitchFamily="18" charset="0"/>
              </a:rPr>
              <a:t>Use the “X” to close pop-up windows-</a:t>
            </a:r>
            <a:r>
              <a:rPr lang="en-US" sz="1100" b="1" dirty="0" smtClean="0">
                <a:latin typeface="Baskerville Old Face" pitchFamily="18" charset="0"/>
              </a:rPr>
              <a:t> </a:t>
            </a:r>
            <a:r>
              <a:rPr lang="en-US" sz="1400" dirty="0" smtClean="0">
                <a:latin typeface="Baskerville Old Face" pitchFamily="18" charset="0"/>
              </a:rPr>
              <a:t> Some computer messages could be fake, although some false messages are rather easy to spot. Instead of clicking the “No, thanks” button that may appear in the message, closing the message with the “X” default can save a user from more spyware threats.</a:t>
            </a:r>
            <a:br>
              <a:rPr lang="en-US" sz="1400" dirty="0" smtClean="0">
                <a:latin typeface="Baskerville Old Face" pitchFamily="18" charset="0"/>
              </a:rPr>
            </a:br>
            <a:endParaRPr lang="en-US" sz="1400" b="1" dirty="0" smtClean="0">
              <a:latin typeface="Baskerville Old Face"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pPr eaLnBrk="1" fontAlgn="auto" hangingPunct="1">
              <a:spcAft>
                <a:spcPts val="0"/>
              </a:spcAft>
              <a:defRPr/>
            </a:pPr>
            <a:r>
              <a:rPr lang="en-US" dirty="0" smtClean="0"/>
              <a:t>Viruses</a:t>
            </a:r>
            <a:endParaRPr lang="en-US" dirty="0"/>
          </a:p>
        </p:txBody>
      </p:sp>
      <p:sp>
        <p:nvSpPr>
          <p:cNvPr id="7171" name="Content Placeholder 2"/>
          <p:cNvSpPr>
            <a:spLocks noGrp="1"/>
          </p:cNvSpPr>
          <p:nvPr>
            <p:ph idx="1"/>
          </p:nvPr>
        </p:nvSpPr>
        <p:spPr/>
        <p:txBody>
          <a:bodyPr/>
          <a:lstStyle/>
          <a:p>
            <a:pPr eaLnBrk="1" hangingPunct="1"/>
            <a:r>
              <a:rPr lang="en-US" sz="2800" smtClean="0"/>
              <a:t>Viruses show us how vulnerable be we are. Most common infection is email viruses. A computer virus must piggyback on top of some other programs in order to work. A worm is a small piece of software that uses computer networks. Sometimes people make viruses they love the thrill of doing it. You can protect yourself by getting Macro Virus Protection.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Viruses</a:t>
            </a:r>
            <a:endParaRPr lang="en-US" dirty="0"/>
          </a:p>
        </p:txBody>
      </p:sp>
      <p:sp>
        <p:nvSpPr>
          <p:cNvPr id="7171" name="Content Placeholder 2"/>
          <p:cNvSpPr>
            <a:spLocks noGrp="1"/>
          </p:cNvSpPr>
          <p:nvPr>
            <p:ph idx="1"/>
          </p:nvPr>
        </p:nvSpPr>
        <p:spPr/>
        <p:txBody>
          <a:bodyPr/>
          <a:lstStyle/>
          <a:p>
            <a:pPr eaLnBrk="1" hangingPunct="1"/>
            <a:r>
              <a:rPr lang="en-US" sz="2800" smtClean="0"/>
              <a:t>Viruses show us how vulnerable be we are. Most common infection is email viruses. A computer virus must piggyback on top of some other programs in order to work. A worm is a small piece of software that uses computer networks. Sometimes people make viruses they love the thrill of doing it. You can protect yourself by getting Macro Virus Protection.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457200" y="228600"/>
            <a:ext cx="8229600" cy="1143000"/>
          </a:xfrm>
        </p:spPr>
        <p:txBody>
          <a:bodyPr/>
          <a:lstStyle/>
          <a:p>
            <a:r>
              <a:rPr lang="en-US" dirty="0" smtClean="0"/>
              <a:t>Quick Facts (Binary Numbers)</a:t>
            </a:r>
          </a:p>
        </p:txBody>
      </p:sp>
      <p:sp>
        <p:nvSpPr>
          <p:cNvPr id="5" name="Content Placeholder 4"/>
          <p:cNvSpPr>
            <a:spLocks noGrp="1"/>
          </p:cNvSpPr>
          <p:nvPr>
            <p:ph sz="half" idx="1"/>
          </p:nvPr>
        </p:nvSpPr>
        <p:spPr/>
        <p:txBody>
          <a:bodyPr>
            <a:normAutofit fontScale="70000" lnSpcReduction="20000"/>
          </a:bodyPr>
          <a:lstStyle/>
          <a:p>
            <a:pPr>
              <a:defRPr/>
            </a:pPr>
            <a:r>
              <a:rPr lang="en-US" dirty="0" smtClean="0"/>
              <a:t>Binary numbers allow you symbolize any amount you want using just two digits: 0 and 1.</a:t>
            </a:r>
          </a:p>
          <a:p>
            <a:pPr>
              <a:defRPr/>
            </a:pPr>
            <a:r>
              <a:rPr lang="en-US" dirty="0" smtClean="0"/>
              <a:t>Recall back to elementary when we first learned about numbers, we were taught that, in the decimal system, things are organized into columns.  For example,  “H” is hundreds, “T” is tens, and “O” is ones. </a:t>
            </a:r>
          </a:p>
          <a:p>
            <a:pPr>
              <a:buFontTx/>
              <a:buNone/>
              <a:defRPr/>
            </a:pPr>
            <a:r>
              <a:rPr lang="pt-BR" dirty="0" smtClean="0"/>
              <a:t>	          H | T | O </a:t>
            </a:r>
          </a:p>
          <a:p>
            <a:pPr>
              <a:buFontTx/>
              <a:buNone/>
              <a:defRPr/>
            </a:pPr>
            <a:r>
              <a:rPr lang="pt-BR" dirty="0" smtClean="0"/>
              <a:t>	          1 | 9 | 3 </a:t>
            </a:r>
            <a:endParaRPr lang="en-US" dirty="0" smtClean="0"/>
          </a:p>
          <a:p>
            <a:pPr>
              <a:defRPr/>
            </a:pPr>
            <a:r>
              <a:rPr lang="en-US" dirty="0" smtClean="0"/>
              <a:t>Every “1” digit in a binary number represents a power of two, and each "0" represents zero.</a:t>
            </a:r>
            <a:endParaRPr lang="en-US" dirty="0"/>
          </a:p>
        </p:txBody>
      </p:sp>
      <p:pic>
        <p:nvPicPr>
          <p:cNvPr id="3076" name="Content Placeholder 6" descr="BinaryNumbers.jpg"/>
          <p:cNvPicPr>
            <a:picLocks noGrp="1" noChangeAspect="1"/>
          </p:cNvPicPr>
          <p:nvPr>
            <p:ph sz="half" idx="2"/>
          </p:nvPr>
        </p:nvPicPr>
        <p:blipFill>
          <a:blip r:embed="rId2" cstate="print"/>
          <a:srcRect/>
          <a:stretch>
            <a:fillRect/>
          </a:stretch>
        </p:blipFill>
        <p:spPr>
          <a:xfrm>
            <a:off x="5105400" y="1143000"/>
            <a:ext cx="3619500" cy="50292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Adding Binary Numbers</a:t>
            </a:r>
          </a:p>
        </p:txBody>
      </p:sp>
      <p:sp>
        <p:nvSpPr>
          <p:cNvPr id="3" name="Content Placeholder 2"/>
          <p:cNvSpPr>
            <a:spLocks noGrp="1"/>
          </p:cNvSpPr>
          <p:nvPr>
            <p:ph sz="half" idx="1"/>
          </p:nvPr>
        </p:nvSpPr>
        <p:spPr>
          <a:xfrm>
            <a:off x="457200" y="1524000"/>
            <a:ext cx="4038600" cy="4525963"/>
          </a:xfrm>
        </p:spPr>
        <p:txBody>
          <a:bodyPr>
            <a:normAutofit/>
          </a:bodyPr>
          <a:lstStyle/>
          <a:p>
            <a:pPr>
              <a:buFontTx/>
              <a:buNone/>
              <a:defRPr/>
            </a:pPr>
            <a:r>
              <a:rPr lang="en-US" dirty="0" smtClean="0"/>
              <a:t>Examples:</a:t>
            </a:r>
          </a:p>
          <a:p>
            <a:pPr>
              <a:buFontTx/>
              <a:buNone/>
              <a:defRPr/>
            </a:pPr>
            <a:r>
              <a:rPr lang="en-US" dirty="0" smtClean="0"/>
              <a:t>	0001 + 0100 = 0101</a:t>
            </a:r>
          </a:p>
          <a:p>
            <a:pPr>
              <a:buFontTx/>
              <a:buNone/>
              <a:defRPr/>
            </a:pPr>
            <a:r>
              <a:rPr lang="en-US" dirty="0" smtClean="0"/>
              <a:t>	0001 + 0001 = 0010</a:t>
            </a:r>
          </a:p>
          <a:p>
            <a:pPr>
              <a:buFontTx/>
              <a:buNone/>
              <a:defRPr/>
            </a:pPr>
            <a:r>
              <a:rPr lang="en-US" dirty="0" smtClean="0"/>
              <a:t>(1 plus 1 is equal to 10, carry the 1) </a:t>
            </a:r>
          </a:p>
          <a:p>
            <a:pPr>
              <a:buFontTx/>
              <a:buNone/>
              <a:defRPr/>
            </a:pPr>
            <a:r>
              <a:rPr lang="en-US" dirty="0" smtClean="0"/>
              <a:t>	0011 + 0011 = 0110 </a:t>
            </a:r>
          </a:p>
          <a:p>
            <a:pPr>
              <a:defRPr/>
            </a:pPr>
            <a:endParaRPr lang="en-US" dirty="0"/>
          </a:p>
        </p:txBody>
      </p:sp>
      <p:sp>
        <p:nvSpPr>
          <p:cNvPr id="4" name="Content Placeholder 3"/>
          <p:cNvSpPr>
            <a:spLocks noGrp="1"/>
          </p:cNvSpPr>
          <p:nvPr>
            <p:ph sz="half" idx="2"/>
          </p:nvPr>
        </p:nvSpPr>
        <p:spPr/>
        <p:txBody>
          <a:bodyPr>
            <a:normAutofit/>
          </a:bodyPr>
          <a:lstStyle/>
          <a:p>
            <a:pPr>
              <a:defRPr/>
            </a:pPr>
            <a:r>
              <a:rPr lang="en-US" dirty="0" smtClean="0"/>
              <a:t>In a number like “0101” you can figure out the actual value by adding the powers of 2.</a:t>
            </a:r>
          </a:p>
          <a:p>
            <a:pPr>
              <a:defRPr/>
            </a:pPr>
            <a:r>
              <a:rPr lang="en-US" dirty="0" smtClean="0"/>
              <a:t>Adding binary numbers is similar to adding decimal numbers, with the exception of 1 + 1 = 10 (in this system).</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nvPr>
        </p:nvGraphicFramePr>
        <p:xfrm>
          <a:off x="0" y="-1"/>
          <a:ext cx="9144000" cy="6858001"/>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1867161">
                <a:tc>
                  <a:txBody>
                    <a:bodyPr/>
                    <a:lstStyle/>
                    <a:p>
                      <a:pPr algn="ctr"/>
                      <a:r>
                        <a:rPr lang="en-US" sz="2400" b="1" dirty="0" smtClean="0">
                          <a:solidFill>
                            <a:schemeClr val="bg1"/>
                          </a:solidFill>
                          <a:effectLst>
                            <a:outerShdw blurRad="38100" dist="38100" dir="2700000" algn="tl">
                              <a:srgbClr val="000000">
                                <a:alpha val="43137"/>
                              </a:srgbClr>
                            </a:outerShdw>
                          </a:effectLst>
                          <a:latin typeface="+mj-lt"/>
                        </a:rPr>
                        <a:t>Video game addiction</a:t>
                      </a:r>
                      <a:endParaRPr lang="en-US" sz="2400" b="1" dirty="0">
                        <a:solidFill>
                          <a:schemeClr val="bg1"/>
                        </a:solidFill>
                        <a:effectLst>
                          <a:outerShdw blurRad="38100" dist="38100" dir="2700000" algn="tl">
                            <a:srgbClr val="000000">
                              <a:alpha val="43137"/>
                            </a:srgbClr>
                          </a:outerShdw>
                        </a:effectLst>
                        <a:latin typeface="+mj-lt"/>
                      </a:endParaRPr>
                    </a:p>
                  </a:txBody>
                  <a:tcPr/>
                </a:tc>
                <a:tc>
                  <a:txBody>
                    <a:bodyPr/>
                    <a:lstStyle/>
                    <a:p>
                      <a:pPr algn="ctr"/>
                      <a:r>
                        <a:rPr lang="en-US" sz="2400" b="1" dirty="0" smtClean="0">
                          <a:solidFill>
                            <a:schemeClr val="bg1"/>
                          </a:solidFill>
                          <a:effectLst>
                            <a:outerShdw blurRad="38100" dist="38100" dir="2700000" algn="tl">
                              <a:srgbClr val="000000">
                                <a:alpha val="43137"/>
                              </a:srgbClr>
                            </a:outerShdw>
                          </a:effectLst>
                          <a:latin typeface="+mj-lt"/>
                        </a:rPr>
                        <a:t>Spyware</a:t>
                      </a:r>
                      <a:endParaRPr lang="en-US" sz="2400" b="1" dirty="0">
                        <a:solidFill>
                          <a:schemeClr val="bg1"/>
                        </a:solidFill>
                        <a:effectLst>
                          <a:outerShdw blurRad="38100" dist="38100" dir="2700000" algn="tl">
                            <a:srgbClr val="000000">
                              <a:alpha val="43137"/>
                            </a:srgbClr>
                          </a:outerShdw>
                        </a:effectLst>
                        <a:latin typeface="+mj-lt"/>
                      </a:endParaRPr>
                    </a:p>
                  </a:txBody>
                  <a:tcPr/>
                </a:tc>
                <a:tc>
                  <a:txBody>
                    <a:bodyPr/>
                    <a:lstStyle/>
                    <a:p>
                      <a:pPr algn="ctr"/>
                      <a:r>
                        <a:rPr lang="en-US" sz="2400" b="1" dirty="0" smtClean="0">
                          <a:solidFill>
                            <a:schemeClr val="bg1"/>
                          </a:solidFill>
                          <a:effectLst>
                            <a:outerShdw blurRad="38100" dist="38100" dir="2700000" algn="tl">
                              <a:srgbClr val="000000">
                                <a:alpha val="43137"/>
                              </a:srgbClr>
                            </a:outerShdw>
                          </a:effectLst>
                          <a:latin typeface="+mj-lt"/>
                        </a:rPr>
                        <a:t>Viruses</a:t>
                      </a:r>
                      <a:endParaRPr lang="en-US" sz="2400" b="1" dirty="0">
                        <a:solidFill>
                          <a:schemeClr val="bg1"/>
                        </a:solidFill>
                        <a:effectLst>
                          <a:outerShdw blurRad="38100" dist="38100" dir="2700000" algn="tl">
                            <a:srgbClr val="000000">
                              <a:alpha val="43137"/>
                            </a:srgbClr>
                          </a:outerShdw>
                        </a:effectLst>
                        <a:latin typeface="+mj-lt"/>
                      </a:endParaRPr>
                    </a:p>
                  </a:txBody>
                  <a:tcPr/>
                </a:tc>
                <a:tc>
                  <a:txBody>
                    <a:bodyPr/>
                    <a:lstStyle/>
                    <a:p>
                      <a:pPr algn="ctr"/>
                      <a:r>
                        <a:rPr lang="en-US" sz="2400" b="1" dirty="0" smtClean="0">
                          <a:solidFill>
                            <a:schemeClr val="bg1"/>
                          </a:solidFill>
                          <a:effectLst>
                            <a:outerShdw blurRad="38100" dist="38100" dir="2700000" algn="tl">
                              <a:srgbClr val="000000">
                                <a:alpha val="43137"/>
                              </a:srgbClr>
                            </a:outerShdw>
                          </a:effectLst>
                          <a:latin typeface="+mj-lt"/>
                        </a:rPr>
                        <a:t>Binary</a:t>
                      </a:r>
                    </a:p>
                    <a:p>
                      <a:pPr algn="ctr"/>
                      <a:r>
                        <a:rPr lang="en-US" sz="2400" b="1" dirty="0" smtClean="0">
                          <a:solidFill>
                            <a:schemeClr val="bg1"/>
                          </a:solidFill>
                          <a:effectLst>
                            <a:outerShdw blurRad="38100" dist="38100" dir="2700000" algn="tl">
                              <a:srgbClr val="000000">
                                <a:alpha val="43137"/>
                              </a:srgbClr>
                            </a:outerShdw>
                          </a:effectLst>
                          <a:latin typeface="+mj-lt"/>
                        </a:rPr>
                        <a:t>Numbers</a:t>
                      </a:r>
                      <a:endParaRPr lang="en-US" sz="2400" b="1" dirty="0">
                        <a:solidFill>
                          <a:schemeClr val="bg1"/>
                        </a:solidFill>
                        <a:effectLst>
                          <a:outerShdw blurRad="38100" dist="38100" dir="2700000" algn="tl">
                            <a:srgbClr val="000000">
                              <a:alpha val="43137"/>
                            </a:srgbClr>
                          </a:outerShdw>
                        </a:effectLst>
                        <a:latin typeface="+mj-lt"/>
                      </a:endParaRP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outerShdw blurRad="38100" dist="38100" dir="2700000" algn="tl">
                              <a:srgbClr val="000000">
                                <a:alpha val="43137"/>
                              </a:srgbClr>
                            </a:outerShdw>
                          </a:effectLst>
                          <a:latin typeface="+mj-lt"/>
                          <a:cs typeface="Arial" charset="0"/>
                        </a:rPr>
                        <a:t>Inside Parts of the Computer </a:t>
                      </a:r>
                    </a:p>
                  </a:txBody>
                  <a:tcPr horzOverflow="overflow"/>
                </a:tc>
              </a:tr>
              <a:tr h="998168">
                <a:tc>
                  <a:txBody>
                    <a:bodyPr/>
                    <a:lstStyle/>
                    <a:p>
                      <a:pPr algn="ctr"/>
                      <a:r>
                        <a:rPr lang="en-US" sz="2800" b="0" dirty="0" smtClean="0">
                          <a:effectLst>
                            <a:outerShdw blurRad="38100" dist="38100" dir="2700000" algn="tl">
                              <a:srgbClr val="000000">
                                <a:alpha val="43137"/>
                              </a:srgbClr>
                            </a:outerShdw>
                          </a:effectLst>
                          <a:latin typeface="+mj-lt"/>
                          <a:hlinkClick r:id="rId2" action="ppaction://hlinksldjump"/>
                        </a:rPr>
                        <a:t>100</a:t>
                      </a:r>
                      <a:endParaRPr lang="en-US" sz="2800" b="0" dirty="0">
                        <a:effectLst>
                          <a:outerShdw blurRad="38100" dist="38100" dir="2700000" algn="tl">
                            <a:srgbClr val="000000">
                              <a:alpha val="43137"/>
                            </a:srgbClr>
                          </a:outerShdw>
                        </a:effectLst>
                        <a:latin typeface="+mj-lt"/>
                      </a:endParaRPr>
                    </a:p>
                  </a:txBody>
                  <a:tcPr/>
                </a:tc>
                <a:tc>
                  <a:txBody>
                    <a:bodyPr/>
                    <a:lstStyle/>
                    <a:p>
                      <a:pPr algn="ctr"/>
                      <a:r>
                        <a:rPr lang="en-US" sz="2800" b="0" i="0" dirty="0" smtClean="0">
                          <a:effectLst>
                            <a:outerShdw blurRad="38100" dist="38100" dir="2700000" algn="tl">
                              <a:srgbClr val="000000">
                                <a:alpha val="43137"/>
                              </a:srgbClr>
                            </a:outerShdw>
                          </a:effectLst>
                          <a:latin typeface="+mj-lt"/>
                          <a:hlinkClick r:id="rId3" action="ppaction://hlinksldjump"/>
                        </a:rPr>
                        <a:t>100</a:t>
                      </a:r>
                      <a:endParaRPr lang="en-US" sz="2800" b="0" i="0" dirty="0">
                        <a:effectLst>
                          <a:outerShdw blurRad="38100" dist="38100" dir="2700000" algn="tl">
                            <a:srgbClr val="000000">
                              <a:alpha val="43137"/>
                            </a:srgbClr>
                          </a:outerShdw>
                        </a:effectLst>
                        <a:latin typeface="+mj-lt"/>
                      </a:endParaRPr>
                    </a:p>
                  </a:txBody>
                  <a:tcPr/>
                </a:tc>
                <a:tc>
                  <a:txBody>
                    <a:bodyPr/>
                    <a:lstStyle/>
                    <a:p>
                      <a:pPr algn="ctr"/>
                      <a:r>
                        <a:rPr lang="en-US" sz="2800" b="0" dirty="0" smtClean="0">
                          <a:solidFill>
                            <a:schemeClr val="tx1">
                              <a:lumMod val="75000"/>
                              <a:lumOff val="25000"/>
                            </a:schemeClr>
                          </a:solidFill>
                          <a:effectLst>
                            <a:outerShdw blurRad="38100" dist="38100" dir="2700000" algn="tl">
                              <a:srgbClr val="000000">
                                <a:alpha val="43137"/>
                              </a:srgbClr>
                            </a:outerShdw>
                          </a:effectLst>
                          <a:latin typeface="+mj-lt"/>
                          <a:hlinkClick r:id="rId4" action="ppaction://hlinksldjump"/>
                        </a:rPr>
                        <a:t>100</a:t>
                      </a:r>
                      <a:endParaRPr lang="en-US" sz="2800" b="0" dirty="0">
                        <a:solidFill>
                          <a:schemeClr val="tx1">
                            <a:lumMod val="75000"/>
                            <a:lumOff val="25000"/>
                          </a:schemeClr>
                        </a:solidFill>
                        <a:effectLst>
                          <a:outerShdw blurRad="38100" dist="38100" dir="2700000" algn="tl">
                            <a:srgbClr val="000000">
                              <a:alpha val="43137"/>
                            </a:srgbClr>
                          </a:outerShdw>
                        </a:effectLst>
                        <a:latin typeface="+mj-lt"/>
                      </a:endParaRPr>
                    </a:p>
                  </a:txBody>
                  <a:tcPr/>
                </a:tc>
                <a:tc>
                  <a:txBody>
                    <a:bodyPr/>
                    <a:lstStyle/>
                    <a:p>
                      <a:pPr algn="ctr"/>
                      <a:r>
                        <a:rPr lang="en-US" sz="2800" b="0" dirty="0" smtClean="0">
                          <a:solidFill>
                            <a:schemeClr val="tx1">
                              <a:lumMod val="75000"/>
                              <a:lumOff val="25000"/>
                            </a:schemeClr>
                          </a:solidFill>
                          <a:effectLst>
                            <a:outerShdw blurRad="38100" dist="38100" dir="2700000" algn="tl">
                              <a:srgbClr val="000000">
                                <a:alpha val="43137"/>
                              </a:srgbClr>
                            </a:outerShdw>
                          </a:effectLst>
                          <a:latin typeface="+mj-lt"/>
                          <a:hlinkClick r:id="rId5" action="ppaction://hlinksldjump"/>
                        </a:rPr>
                        <a:t>100</a:t>
                      </a:r>
                      <a:endParaRPr lang="en-US" sz="2800" b="0" dirty="0">
                        <a:solidFill>
                          <a:schemeClr val="tx1">
                            <a:lumMod val="75000"/>
                            <a:lumOff val="25000"/>
                          </a:schemeClr>
                        </a:solidFill>
                        <a:effectLst>
                          <a:outerShdw blurRad="38100" dist="38100" dir="2700000" algn="tl">
                            <a:srgbClr val="000000">
                              <a:alpha val="43137"/>
                            </a:srgbClr>
                          </a:outerShdw>
                        </a:effectLst>
                        <a:latin typeface="+mj-lt"/>
                      </a:endParaRP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charset="0"/>
                          <a:hlinkClick r:id="rId6" action="ppaction://hlinksldjump"/>
                        </a:rPr>
                        <a:t>100</a:t>
                      </a:r>
                      <a:endPar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charset="0"/>
                      </a:endParaRPr>
                    </a:p>
                  </a:txBody>
                  <a:tcPr horzOverflow="overflow"/>
                </a:tc>
              </a:tr>
              <a:tr h="998168">
                <a:tc>
                  <a:txBody>
                    <a:bodyPr/>
                    <a:lstStyle/>
                    <a:p>
                      <a:pPr algn="ctr"/>
                      <a:r>
                        <a:rPr lang="en-US" sz="2800" b="0" dirty="0" smtClean="0">
                          <a:effectLst>
                            <a:outerShdw blurRad="38100" dist="38100" dir="2700000" algn="tl">
                              <a:srgbClr val="000000">
                                <a:alpha val="43137"/>
                              </a:srgbClr>
                            </a:outerShdw>
                          </a:effectLst>
                          <a:latin typeface="+mj-lt"/>
                          <a:hlinkClick r:id="rId7" action="ppaction://hlinksldjump"/>
                        </a:rPr>
                        <a:t>200</a:t>
                      </a:r>
                      <a:endParaRPr lang="en-US" sz="2800" b="0" dirty="0">
                        <a:effectLst>
                          <a:outerShdw blurRad="38100" dist="38100" dir="2700000" algn="tl">
                            <a:srgbClr val="000000">
                              <a:alpha val="43137"/>
                            </a:srgbClr>
                          </a:outerShdw>
                        </a:effectLst>
                        <a:latin typeface="+mj-lt"/>
                      </a:endParaRPr>
                    </a:p>
                  </a:txBody>
                  <a:tcPr/>
                </a:tc>
                <a:tc>
                  <a:txBody>
                    <a:bodyPr/>
                    <a:lstStyle/>
                    <a:p>
                      <a:pPr algn="ctr"/>
                      <a:r>
                        <a:rPr lang="en-US" sz="2800" b="0" dirty="0" smtClean="0">
                          <a:effectLst>
                            <a:outerShdw blurRad="38100" dist="38100" dir="2700000" algn="tl">
                              <a:srgbClr val="000000">
                                <a:alpha val="43137"/>
                              </a:srgbClr>
                            </a:outerShdw>
                          </a:effectLst>
                          <a:latin typeface="+mj-lt"/>
                          <a:hlinkClick r:id="rId8" action="ppaction://hlinksldjump"/>
                        </a:rPr>
                        <a:t>200</a:t>
                      </a:r>
                      <a:endParaRPr lang="en-US" sz="2800" b="0" dirty="0">
                        <a:effectLst>
                          <a:outerShdw blurRad="38100" dist="38100" dir="2700000" algn="tl">
                            <a:srgbClr val="000000">
                              <a:alpha val="43137"/>
                            </a:srgbClr>
                          </a:outerShdw>
                        </a:effectLst>
                        <a:latin typeface="+mj-lt"/>
                      </a:endParaRPr>
                    </a:p>
                  </a:txBody>
                  <a:tcPr/>
                </a:tc>
                <a:tc>
                  <a:txBody>
                    <a:bodyPr/>
                    <a:lstStyle/>
                    <a:p>
                      <a:pPr algn="ctr"/>
                      <a:r>
                        <a:rPr lang="en-US" sz="2800" b="0" dirty="0" smtClean="0">
                          <a:solidFill>
                            <a:schemeClr val="tx1">
                              <a:lumMod val="75000"/>
                              <a:lumOff val="25000"/>
                            </a:schemeClr>
                          </a:solidFill>
                          <a:effectLst>
                            <a:outerShdw blurRad="38100" dist="38100" dir="2700000" algn="tl">
                              <a:srgbClr val="000000">
                                <a:alpha val="43137"/>
                              </a:srgbClr>
                            </a:outerShdw>
                          </a:effectLst>
                          <a:latin typeface="+mj-lt"/>
                          <a:hlinkClick r:id="rId9" action="ppaction://hlinksldjump"/>
                        </a:rPr>
                        <a:t>200</a:t>
                      </a:r>
                      <a:endParaRPr lang="en-US" sz="2800" b="0" dirty="0">
                        <a:solidFill>
                          <a:schemeClr val="tx1">
                            <a:lumMod val="75000"/>
                            <a:lumOff val="25000"/>
                          </a:schemeClr>
                        </a:solidFill>
                        <a:effectLst>
                          <a:outerShdw blurRad="38100" dist="38100" dir="2700000" algn="tl">
                            <a:srgbClr val="000000">
                              <a:alpha val="43137"/>
                            </a:srgbClr>
                          </a:outerShdw>
                        </a:effectLst>
                        <a:latin typeface="+mj-lt"/>
                      </a:endParaRPr>
                    </a:p>
                  </a:txBody>
                  <a:tcPr/>
                </a:tc>
                <a:tc>
                  <a:txBody>
                    <a:bodyPr/>
                    <a:lstStyle/>
                    <a:p>
                      <a:pPr algn="ctr"/>
                      <a:r>
                        <a:rPr lang="en-US" sz="2800" b="0" dirty="0" smtClean="0">
                          <a:solidFill>
                            <a:schemeClr val="tx1">
                              <a:lumMod val="75000"/>
                              <a:lumOff val="25000"/>
                            </a:schemeClr>
                          </a:solidFill>
                          <a:effectLst>
                            <a:outerShdw blurRad="38100" dist="38100" dir="2700000" algn="tl">
                              <a:srgbClr val="000000">
                                <a:alpha val="43137"/>
                              </a:srgbClr>
                            </a:outerShdw>
                          </a:effectLst>
                          <a:latin typeface="+mj-lt"/>
                          <a:hlinkClick r:id="rId10" action="ppaction://hlinksldjump"/>
                        </a:rPr>
                        <a:t>200</a:t>
                      </a:r>
                      <a:endParaRPr lang="en-US" sz="2800" b="0" dirty="0">
                        <a:solidFill>
                          <a:schemeClr val="tx1">
                            <a:lumMod val="75000"/>
                            <a:lumOff val="25000"/>
                          </a:schemeClr>
                        </a:solidFill>
                        <a:effectLst>
                          <a:outerShdw blurRad="38100" dist="38100" dir="2700000" algn="tl">
                            <a:srgbClr val="000000">
                              <a:alpha val="43137"/>
                            </a:srgbClr>
                          </a:outerShdw>
                        </a:effectLst>
                        <a:latin typeface="+mj-lt"/>
                      </a:endParaRP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charset="0"/>
                          <a:hlinkClick r:id="rId11" action="ppaction://hlinksldjump"/>
                        </a:rPr>
                        <a:t>200</a:t>
                      </a:r>
                      <a:endPar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charset="0"/>
                      </a:endParaRPr>
                    </a:p>
                  </a:txBody>
                  <a:tcPr horzOverflow="overflow"/>
                </a:tc>
              </a:tr>
              <a:tr h="998168">
                <a:tc>
                  <a:txBody>
                    <a:bodyPr/>
                    <a:lstStyle/>
                    <a:p>
                      <a:pPr algn="ctr"/>
                      <a:r>
                        <a:rPr lang="en-US" sz="2800" b="0" dirty="0" smtClean="0">
                          <a:effectLst>
                            <a:outerShdw blurRad="38100" dist="38100" dir="2700000" algn="tl">
                              <a:srgbClr val="000000">
                                <a:alpha val="43137"/>
                              </a:srgbClr>
                            </a:outerShdw>
                          </a:effectLst>
                          <a:latin typeface="+mj-lt"/>
                          <a:hlinkClick r:id="rId12" action="ppaction://hlinksldjump"/>
                        </a:rPr>
                        <a:t>300</a:t>
                      </a:r>
                      <a:endParaRPr lang="en-US" sz="2800" b="0" dirty="0">
                        <a:effectLst>
                          <a:outerShdw blurRad="38100" dist="38100" dir="2700000" algn="tl">
                            <a:srgbClr val="000000">
                              <a:alpha val="43137"/>
                            </a:srgbClr>
                          </a:outerShdw>
                        </a:effectLst>
                        <a:latin typeface="+mj-lt"/>
                      </a:endParaRPr>
                    </a:p>
                  </a:txBody>
                  <a:tcPr/>
                </a:tc>
                <a:tc>
                  <a:txBody>
                    <a:bodyPr/>
                    <a:lstStyle/>
                    <a:p>
                      <a:pPr algn="ctr"/>
                      <a:r>
                        <a:rPr lang="en-US" sz="2800" b="0" dirty="0" smtClean="0">
                          <a:effectLst>
                            <a:outerShdw blurRad="38100" dist="38100" dir="2700000" algn="tl">
                              <a:srgbClr val="000000">
                                <a:alpha val="43137"/>
                              </a:srgbClr>
                            </a:outerShdw>
                          </a:effectLst>
                          <a:latin typeface="+mj-lt"/>
                          <a:hlinkClick r:id="rId13" action="ppaction://hlinksldjump"/>
                        </a:rPr>
                        <a:t>300</a:t>
                      </a:r>
                      <a:endParaRPr lang="en-US" sz="2800" b="0" dirty="0">
                        <a:effectLst>
                          <a:outerShdw blurRad="38100" dist="38100" dir="2700000" algn="tl">
                            <a:srgbClr val="000000">
                              <a:alpha val="43137"/>
                            </a:srgbClr>
                          </a:outerShdw>
                        </a:effectLst>
                        <a:latin typeface="+mj-lt"/>
                      </a:endParaRPr>
                    </a:p>
                  </a:txBody>
                  <a:tcPr/>
                </a:tc>
                <a:tc>
                  <a:txBody>
                    <a:bodyPr/>
                    <a:lstStyle/>
                    <a:p>
                      <a:pPr algn="ctr"/>
                      <a:r>
                        <a:rPr lang="en-US" sz="2800" b="0" dirty="0" smtClean="0">
                          <a:solidFill>
                            <a:schemeClr val="tx1">
                              <a:lumMod val="75000"/>
                              <a:lumOff val="25000"/>
                            </a:schemeClr>
                          </a:solidFill>
                          <a:effectLst>
                            <a:outerShdw blurRad="38100" dist="38100" dir="2700000" algn="tl">
                              <a:srgbClr val="000000">
                                <a:alpha val="43137"/>
                              </a:srgbClr>
                            </a:outerShdw>
                          </a:effectLst>
                          <a:latin typeface="+mj-lt"/>
                          <a:hlinkClick r:id="rId14" action="ppaction://hlinksldjump"/>
                        </a:rPr>
                        <a:t>300</a:t>
                      </a:r>
                      <a:endParaRPr lang="en-US" sz="2800" b="0" dirty="0">
                        <a:solidFill>
                          <a:schemeClr val="tx1">
                            <a:lumMod val="75000"/>
                            <a:lumOff val="25000"/>
                          </a:schemeClr>
                        </a:solidFill>
                        <a:effectLst>
                          <a:outerShdw blurRad="38100" dist="38100" dir="2700000" algn="tl">
                            <a:srgbClr val="000000">
                              <a:alpha val="43137"/>
                            </a:srgbClr>
                          </a:outerShdw>
                        </a:effectLst>
                        <a:latin typeface="+mj-lt"/>
                      </a:endParaRPr>
                    </a:p>
                  </a:txBody>
                  <a:tcPr/>
                </a:tc>
                <a:tc>
                  <a:txBody>
                    <a:bodyPr/>
                    <a:lstStyle/>
                    <a:p>
                      <a:pPr algn="ctr"/>
                      <a:r>
                        <a:rPr lang="en-US" sz="2800" b="0" dirty="0" smtClean="0">
                          <a:solidFill>
                            <a:schemeClr val="tx1">
                              <a:lumMod val="75000"/>
                              <a:lumOff val="25000"/>
                            </a:schemeClr>
                          </a:solidFill>
                          <a:effectLst>
                            <a:outerShdw blurRad="38100" dist="38100" dir="2700000" algn="tl">
                              <a:srgbClr val="000000">
                                <a:alpha val="43137"/>
                              </a:srgbClr>
                            </a:outerShdw>
                          </a:effectLst>
                          <a:latin typeface="+mj-lt"/>
                          <a:hlinkClick r:id="rId15" action="ppaction://hlinksldjump"/>
                        </a:rPr>
                        <a:t>300</a:t>
                      </a:r>
                      <a:endParaRPr lang="en-US" sz="2800" b="0" dirty="0">
                        <a:solidFill>
                          <a:schemeClr val="tx1">
                            <a:lumMod val="75000"/>
                            <a:lumOff val="25000"/>
                          </a:schemeClr>
                        </a:solidFill>
                        <a:effectLst>
                          <a:outerShdw blurRad="38100" dist="38100" dir="2700000" algn="tl">
                            <a:srgbClr val="000000">
                              <a:alpha val="43137"/>
                            </a:srgbClr>
                          </a:outerShdw>
                        </a:effectLst>
                        <a:latin typeface="+mj-lt"/>
                      </a:endParaRP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charset="0"/>
                          <a:hlinkClick r:id="rId16" action="ppaction://hlinksldjump"/>
                        </a:rPr>
                        <a:t>300</a:t>
                      </a:r>
                      <a:endPar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charset="0"/>
                      </a:endParaRPr>
                    </a:p>
                  </a:txBody>
                  <a:tcPr horzOverflow="overflow"/>
                </a:tc>
              </a:tr>
              <a:tr h="998168">
                <a:tc>
                  <a:txBody>
                    <a:bodyPr/>
                    <a:lstStyle/>
                    <a:p>
                      <a:pPr algn="ctr"/>
                      <a:r>
                        <a:rPr lang="en-US" sz="2800" b="0" dirty="0" smtClean="0">
                          <a:effectLst>
                            <a:outerShdw blurRad="38100" dist="38100" dir="2700000" algn="tl">
                              <a:srgbClr val="000000">
                                <a:alpha val="43137"/>
                              </a:srgbClr>
                            </a:outerShdw>
                          </a:effectLst>
                          <a:latin typeface="+mj-lt"/>
                          <a:hlinkClick r:id="rId17" action="ppaction://hlinksldjump"/>
                        </a:rPr>
                        <a:t>400</a:t>
                      </a:r>
                      <a:endParaRPr lang="en-US" sz="2800" b="0" dirty="0">
                        <a:effectLst>
                          <a:outerShdw blurRad="38100" dist="38100" dir="2700000" algn="tl">
                            <a:srgbClr val="000000">
                              <a:alpha val="43137"/>
                            </a:srgbClr>
                          </a:outerShdw>
                        </a:effectLst>
                        <a:latin typeface="+mj-lt"/>
                      </a:endParaRPr>
                    </a:p>
                  </a:txBody>
                  <a:tcPr/>
                </a:tc>
                <a:tc>
                  <a:txBody>
                    <a:bodyPr/>
                    <a:lstStyle/>
                    <a:p>
                      <a:pPr algn="ctr"/>
                      <a:r>
                        <a:rPr lang="en-US" sz="2800" b="0" dirty="0" smtClean="0">
                          <a:effectLst>
                            <a:outerShdw blurRad="38100" dist="38100" dir="2700000" algn="tl">
                              <a:srgbClr val="000000">
                                <a:alpha val="43137"/>
                              </a:srgbClr>
                            </a:outerShdw>
                          </a:effectLst>
                          <a:latin typeface="+mj-lt"/>
                          <a:hlinkClick r:id="rId18" action="ppaction://hlinksldjump"/>
                        </a:rPr>
                        <a:t>400</a:t>
                      </a:r>
                      <a:endParaRPr lang="en-US" sz="2800" b="0" dirty="0">
                        <a:effectLst>
                          <a:outerShdw blurRad="38100" dist="38100" dir="2700000" algn="tl">
                            <a:srgbClr val="000000">
                              <a:alpha val="43137"/>
                            </a:srgbClr>
                          </a:outerShdw>
                        </a:effectLst>
                        <a:latin typeface="+mj-lt"/>
                      </a:endParaRPr>
                    </a:p>
                  </a:txBody>
                  <a:tcPr/>
                </a:tc>
                <a:tc>
                  <a:txBody>
                    <a:bodyPr/>
                    <a:lstStyle/>
                    <a:p>
                      <a:pPr algn="ctr"/>
                      <a:r>
                        <a:rPr lang="en-US" sz="2800" b="0" dirty="0" smtClean="0">
                          <a:solidFill>
                            <a:schemeClr val="tx1">
                              <a:lumMod val="75000"/>
                              <a:lumOff val="25000"/>
                            </a:schemeClr>
                          </a:solidFill>
                          <a:effectLst>
                            <a:outerShdw blurRad="38100" dist="38100" dir="2700000" algn="tl">
                              <a:srgbClr val="000000">
                                <a:alpha val="43137"/>
                              </a:srgbClr>
                            </a:outerShdw>
                          </a:effectLst>
                          <a:latin typeface="+mj-lt"/>
                          <a:hlinkClick r:id="rId19" action="ppaction://hlinksldjump"/>
                        </a:rPr>
                        <a:t>400</a:t>
                      </a:r>
                      <a:endParaRPr lang="en-US" sz="2800" b="0" dirty="0">
                        <a:solidFill>
                          <a:schemeClr val="tx1">
                            <a:lumMod val="75000"/>
                            <a:lumOff val="25000"/>
                          </a:schemeClr>
                        </a:solidFill>
                        <a:effectLst>
                          <a:outerShdw blurRad="38100" dist="38100" dir="2700000" algn="tl">
                            <a:srgbClr val="000000">
                              <a:alpha val="43137"/>
                            </a:srgbClr>
                          </a:outerShdw>
                        </a:effectLst>
                        <a:latin typeface="+mj-lt"/>
                      </a:endParaRPr>
                    </a:p>
                  </a:txBody>
                  <a:tcPr/>
                </a:tc>
                <a:tc>
                  <a:txBody>
                    <a:bodyPr/>
                    <a:lstStyle/>
                    <a:p>
                      <a:pPr algn="ctr"/>
                      <a:r>
                        <a:rPr lang="en-US" sz="2800" b="0" dirty="0" smtClean="0">
                          <a:solidFill>
                            <a:schemeClr val="tx1">
                              <a:lumMod val="75000"/>
                              <a:lumOff val="25000"/>
                            </a:schemeClr>
                          </a:solidFill>
                          <a:effectLst>
                            <a:outerShdw blurRad="38100" dist="38100" dir="2700000" algn="tl">
                              <a:srgbClr val="000000">
                                <a:alpha val="43137"/>
                              </a:srgbClr>
                            </a:outerShdw>
                          </a:effectLst>
                          <a:latin typeface="+mj-lt"/>
                          <a:hlinkClick r:id="rId20" action="ppaction://hlinksldjump"/>
                        </a:rPr>
                        <a:t>400</a:t>
                      </a:r>
                      <a:endParaRPr lang="en-US" sz="2800" b="0" dirty="0">
                        <a:solidFill>
                          <a:schemeClr val="tx1">
                            <a:lumMod val="75000"/>
                            <a:lumOff val="25000"/>
                          </a:schemeClr>
                        </a:solidFill>
                        <a:effectLst>
                          <a:outerShdw blurRad="38100" dist="38100" dir="2700000" algn="tl">
                            <a:srgbClr val="000000">
                              <a:alpha val="43137"/>
                            </a:srgbClr>
                          </a:outerShdw>
                        </a:effectLst>
                        <a:latin typeface="+mj-lt"/>
                      </a:endParaRP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charset="0"/>
                          <a:hlinkClick r:id="rId21" action="ppaction://hlinksldjump"/>
                        </a:rPr>
                        <a:t>400</a:t>
                      </a:r>
                      <a:endPar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charset="0"/>
                      </a:endParaRPr>
                    </a:p>
                  </a:txBody>
                  <a:tcPr horzOverflow="overflow"/>
                </a:tc>
              </a:tr>
              <a:tr h="998168">
                <a:tc>
                  <a:txBody>
                    <a:bodyPr/>
                    <a:lstStyle/>
                    <a:p>
                      <a:pPr algn="ctr"/>
                      <a:r>
                        <a:rPr lang="en-US" sz="2800" b="0" dirty="0" smtClean="0">
                          <a:effectLst>
                            <a:outerShdw blurRad="38100" dist="38100" dir="2700000" algn="tl">
                              <a:srgbClr val="000000">
                                <a:alpha val="43137"/>
                              </a:srgbClr>
                            </a:outerShdw>
                          </a:effectLst>
                          <a:latin typeface="+mj-lt"/>
                          <a:hlinkClick r:id="rId22" action="ppaction://hlinksldjump"/>
                        </a:rPr>
                        <a:t>500</a:t>
                      </a:r>
                      <a:endParaRPr lang="en-US" sz="2800" b="0" dirty="0">
                        <a:effectLst>
                          <a:outerShdw blurRad="38100" dist="38100" dir="2700000" algn="tl">
                            <a:srgbClr val="000000">
                              <a:alpha val="43137"/>
                            </a:srgbClr>
                          </a:outerShdw>
                        </a:effectLst>
                        <a:latin typeface="+mj-lt"/>
                      </a:endParaRPr>
                    </a:p>
                  </a:txBody>
                  <a:tcPr/>
                </a:tc>
                <a:tc>
                  <a:txBody>
                    <a:bodyPr/>
                    <a:lstStyle/>
                    <a:p>
                      <a:pPr algn="ctr"/>
                      <a:r>
                        <a:rPr lang="en-US" sz="2800" b="0" dirty="0" smtClean="0">
                          <a:effectLst>
                            <a:outerShdw blurRad="38100" dist="38100" dir="2700000" algn="tl">
                              <a:srgbClr val="000000">
                                <a:alpha val="43137"/>
                              </a:srgbClr>
                            </a:outerShdw>
                          </a:effectLst>
                          <a:latin typeface="+mj-lt"/>
                          <a:hlinkClick r:id="rId23" action="ppaction://hlinksldjump"/>
                        </a:rPr>
                        <a:t>500</a:t>
                      </a:r>
                      <a:endParaRPr lang="en-US" sz="2800" b="0" dirty="0">
                        <a:effectLst>
                          <a:outerShdw blurRad="38100" dist="38100" dir="2700000" algn="tl">
                            <a:srgbClr val="000000">
                              <a:alpha val="43137"/>
                            </a:srgbClr>
                          </a:outerShdw>
                        </a:effectLst>
                        <a:latin typeface="+mj-lt"/>
                      </a:endParaRPr>
                    </a:p>
                  </a:txBody>
                  <a:tcPr/>
                </a:tc>
                <a:tc>
                  <a:txBody>
                    <a:bodyPr/>
                    <a:lstStyle/>
                    <a:p>
                      <a:pPr algn="ctr"/>
                      <a:r>
                        <a:rPr lang="en-US" sz="2800" b="0" dirty="0" smtClean="0">
                          <a:solidFill>
                            <a:schemeClr val="tx1">
                              <a:lumMod val="75000"/>
                              <a:lumOff val="25000"/>
                            </a:schemeClr>
                          </a:solidFill>
                          <a:effectLst>
                            <a:outerShdw blurRad="38100" dist="38100" dir="2700000" algn="tl">
                              <a:srgbClr val="000000">
                                <a:alpha val="43137"/>
                              </a:srgbClr>
                            </a:outerShdw>
                          </a:effectLst>
                          <a:latin typeface="+mj-lt"/>
                          <a:hlinkClick r:id="rId23" action="ppaction://hlinksldjump"/>
                        </a:rPr>
                        <a:t>500</a:t>
                      </a:r>
                      <a:endParaRPr lang="en-US" sz="2800" b="0" dirty="0">
                        <a:solidFill>
                          <a:schemeClr val="tx1">
                            <a:lumMod val="75000"/>
                            <a:lumOff val="25000"/>
                          </a:schemeClr>
                        </a:solidFill>
                        <a:effectLst>
                          <a:outerShdw blurRad="38100" dist="38100" dir="2700000" algn="tl">
                            <a:srgbClr val="000000">
                              <a:alpha val="43137"/>
                            </a:srgbClr>
                          </a:outerShdw>
                        </a:effectLst>
                        <a:latin typeface="+mj-lt"/>
                      </a:endParaRPr>
                    </a:p>
                  </a:txBody>
                  <a:tcPr/>
                </a:tc>
                <a:tc>
                  <a:txBody>
                    <a:bodyPr/>
                    <a:lstStyle/>
                    <a:p>
                      <a:pPr algn="ctr"/>
                      <a:r>
                        <a:rPr lang="en-US" sz="2800" b="0" dirty="0" smtClean="0">
                          <a:solidFill>
                            <a:schemeClr val="tx1">
                              <a:lumMod val="75000"/>
                              <a:lumOff val="25000"/>
                            </a:schemeClr>
                          </a:solidFill>
                          <a:effectLst>
                            <a:outerShdw blurRad="38100" dist="38100" dir="2700000" algn="tl">
                              <a:srgbClr val="000000">
                                <a:alpha val="43137"/>
                              </a:srgbClr>
                            </a:outerShdw>
                          </a:effectLst>
                          <a:latin typeface="+mj-lt"/>
                          <a:hlinkClick r:id="rId24" action="ppaction://hlinksldjump"/>
                        </a:rPr>
                        <a:t>500</a:t>
                      </a:r>
                      <a:endParaRPr lang="en-US" sz="2800" b="0" dirty="0">
                        <a:solidFill>
                          <a:schemeClr val="tx1">
                            <a:lumMod val="75000"/>
                            <a:lumOff val="25000"/>
                          </a:schemeClr>
                        </a:solidFill>
                        <a:effectLst>
                          <a:outerShdw blurRad="38100" dist="38100" dir="2700000" algn="tl">
                            <a:srgbClr val="000000">
                              <a:alpha val="43137"/>
                            </a:srgbClr>
                          </a:outerShdw>
                        </a:effectLst>
                        <a:latin typeface="+mj-lt"/>
                      </a:endParaRP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charset="0"/>
                          <a:hlinkClick r:id="rId25" action="ppaction://hlinksldjump"/>
                        </a:rPr>
                        <a:t>500</a:t>
                      </a:r>
                      <a:endPar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charset="0"/>
                      </a:endParaRPr>
                    </a:p>
                  </a:txBody>
                  <a:tcPr horzOverflow="overflow"/>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286000"/>
            <a:ext cx="7543800" cy="1905000"/>
          </a:xfrm>
        </p:spPr>
        <p:txBody>
          <a:bodyPr>
            <a:normAutofit/>
          </a:bodyPr>
          <a:lstStyle/>
          <a:p>
            <a:pPr lvl="3">
              <a:buNone/>
            </a:pPr>
            <a:r>
              <a:rPr lang="en-US" sz="6000" dirty="0" smtClean="0"/>
              <a:t>Your correct!!!!!!</a:t>
            </a:r>
            <a:r>
              <a:rPr lang="en-US" sz="6000" dirty="0" smtClean="0">
                <a:sym typeface="Wingdings" pitchFamily="2" charset="2"/>
              </a:rPr>
              <a:t></a:t>
            </a:r>
            <a:endParaRPr lang="en-US" sz="6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667000"/>
            <a:ext cx="8229600" cy="1371599"/>
          </a:xfrm>
        </p:spPr>
        <p:txBody>
          <a:bodyPr>
            <a:normAutofit/>
          </a:bodyPr>
          <a:lstStyle/>
          <a:p>
            <a:pPr algn="ctr">
              <a:buNone/>
            </a:pPr>
            <a:r>
              <a:rPr lang="en-US" sz="6000" dirty="0" smtClean="0"/>
              <a:t>Sorry… try again </a:t>
            </a:r>
            <a:r>
              <a:rPr lang="en-US" sz="6000" dirty="0" smtClean="0">
                <a:sym typeface="Wingdings" pitchFamily="2" charset="2"/>
              </a:rPr>
              <a:t></a:t>
            </a:r>
            <a:endParaRPr lang="en-US" sz="6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4343400"/>
            <a:ext cx="6480048" cy="1158240"/>
          </a:xfrm>
        </p:spPr>
        <p:txBody>
          <a:bodyPr/>
          <a:lstStyle/>
          <a:p>
            <a:r>
              <a:rPr lang="en-US" dirty="0" smtClean="0"/>
              <a:t>Video Game Addiction</a:t>
            </a:r>
            <a:endParaRPr lang="en-US" dirty="0"/>
          </a:p>
        </p:txBody>
      </p:sp>
      <p:pic>
        <p:nvPicPr>
          <p:cNvPr id="4" name="Picture 3" descr="untitled.bmp"/>
          <p:cNvPicPr>
            <a:picLocks noChangeAspect="1"/>
          </p:cNvPicPr>
          <p:nvPr/>
        </p:nvPicPr>
        <p:blipFill>
          <a:blip r:embed="rId2" cstate="print"/>
          <a:stretch>
            <a:fillRect/>
          </a:stretch>
        </p:blipFill>
        <p:spPr>
          <a:xfrm>
            <a:off x="2743200" y="609600"/>
            <a:ext cx="3067050" cy="346868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1143000"/>
          </a:xfrm>
        </p:spPr>
        <p:txBody>
          <a:bodyPr>
            <a:normAutofit/>
          </a:bodyPr>
          <a:lstStyle/>
          <a:p>
            <a:r>
              <a:rPr lang="en-US" dirty="0" smtClean="0"/>
              <a:t>Video game addiction for 100</a:t>
            </a:r>
            <a:endParaRPr lang="en-US" dirty="0"/>
          </a:p>
        </p:txBody>
      </p:sp>
      <p:sp>
        <p:nvSpPr>
          <p:cNvPr id="3" name="Content Placeholder 2"/>
          <p:cNvSpPr>
            <a:spLocks noGrp="1"/>
          </p:cNvSpPr>
          <p:nvPr>
            <p:ph idx="1"/>
          </p:nvPr>
        </p:nvSpPr>
        <p:spPr/>
        <p:txBody>
          <a:bodyPr>
            <a:normAutofit/>
          </a:bodyPr>
          <a:lstStyle/>
          <a:p>
            <a:pPr lvl="1">
              <a:buNone/>
            </a:pPr>
            <a:endParaRPr lang="en-US" dirty="0" smtClean="0"/>
          </a:p>
          <a:p>
            <a:pPr lvl="1">
              <a:buNone/>
            </a:pPr>
            <a:r>
              <a:rPr lang="en-US" dirty="0" smtClean="0"/>
              <a:t>What happens when you get addicted to video games?</a:t>
            </a:r>
          </a:p>
          <a:p>
            <a:pPr lvl="1">
              <a:buNone/>
            </a:pPr>
            <a:endParaRPr lang="en-US" dirty="0" smtClean="0">
              <a:hlinkClick r:id="rId3" action="ppaction://hlinksldjump"/>
            </a:endParaRPr>
          </a:p>
          <a:p>
            <a:pPr lvl="1">
              <a:buNone/>
            </a:pPr>
            <a:r>
              <a:rPr lang="en-US" dirty="0" smtClean="0"/>
              <a:t>a) </a:t>
            </a:r>
            <a:r>
              <a:rPr lang="en-US" dirty="0" smtClean="0">
                <a:hlinkClick r:id="rId4" action="ppaction://hlinksldjump"/>
              </a:rPr>
              <a:t>Interferes with daily life </a:t>
            </a:r>
            <a:endParaRPr lang="en-US" dirty="0" smtClean="0"/>
          </a:p>
          <a:p>
            <a:pPr lvl="1">
              <a:buNone/>
            </a:pPr>
            <a:r>
              <a:rPr lang="en-US" dirty="0" smtClean="0"/>
              <a:t>b) </a:t>
            </a:r>
            <a:r>
              <a:rPr lang="en-US" dirty="0" smtClean="0">
                <a:hlinkClick r:id="rId4" action="ppaction://hlinksldjump"/>
              </a:rPr>
              <a:t>Loose your social life</a:t>
            </a:r>
            <a:endParaRPr lang="en-US" dirty="0" smtClean="0"/>
          </a:p>
          <a:p>
            <a:pPr lvl="1">
              <a:buNone/>
            </a:pPr>
            <a:r>
              <a:rPr lang="en-US" dirty="0" smtClean="0"/>
              <a:t>c) </a:t>
            </a:r>
            <a:r>
              <a:rPr lang="en-US" dirty="0" smtClean="0">
                <a:hlinkClick r:id="rId4" action="ppaction://hlinksldjump"/>
              </a:rPr>
              <a:t>You play it to much</a:t>
            </a:r>
            <a:endParaRPr lang="en-US" dirty="0" smtClean="0"/>
          </a:p>
          <a:p>
            <a:pPr lvl="1">
              <a:buNone/>
            </a:pPr>
            <a:r>
              <a:rPr lang="en-US" dirty="0" smtClean="0"/>
              <a:t>d) </a:t>
            </a:r>
            <a:r>
              <a:rPr lang="en-US" dirty="0" smtClean="0">
                <a:hlinkClick r:id="rId5" action="ppaction://hlinksldjump"/>
              </a:rPr>
              <a:t>All of the above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Video game addiction for 200</a:t>
            </a:r>
            <a:endParaRPr lang="en-US" dirty="0"/>
          </a:p>
        </p:txBody>
      </p:sp>
      <p:sp>
        <p:nvSpPr>
          <p:cNvPr id="3" name="Content Placeholder 2"/>
          <p:cNvSpPr>
            <a:spLocks noGrp="1"/>
          </p:cNvSpPr>
          <p:nvPr>
            <p:ph idx="1"/>
          </p:nvPr>
        </p:nvSpPr>
        <p:spPr/>
        <p:txBody>
          <a:bodyPr/>
          <a:lstStyle/>
          <a:p>
            <a:pPr>
              <a:buNone/>
            </a:pPr>
            <a:r>
              <a:rPr lang="en-US" dirty="0" smtClean="0"/>
              <a:t>    What are some dangers for a adult who is addicted to video gaming??</a:t>
            </a:r>
          </a:p>
          <a:p>
            <a:pPr>
              <a:buNone/>
            </a:pPr>
            <a:endParaRPr lang="en-US" dirty="0" smtClean="0"/>
          </a:p>
          <a:p>
            <a:pPr marL="514350" indent="-514350">
              <a:buFont typeface="+mj-lt"/>
              <a:buAutoNum type="alphaLcParenR"/>
            </a:pPr>
            <a:r>
              <a:rPr lang="en-US" dirty="0" smtClean="0">
                <a:hlinkClick r:id="rId2" action="ppaction://hlinksldjump"/>
              </a:rPr>
              <a:t>Loose your job</a:t>
            </a:r>
            <a:endParaRPr lang="en-US" dirty="0" smtClean="0"/>
          </a:p>
          <a:p>
            <a:pPr marL="514350" indent="-514350">
              <a:buFont typeface="+mj-lt"/>
              <a:buAutoNum type="alphaLcParenR"/>
            </a:pPr>
            <a:r>
              <a:rPr lang="en-US" dirty="0" smtClean="0">
                <a:hlinkClick r:id="rId2" action="ppaction://hlinksldjump"/>
              </a:rPr>
              <a:t>Gain new friends</a:t>
            </a:r>
          </a:p>
          <a:p>
            <a:pPr marL="514350" indent="-514350">
              <a:buFont typeface="+mj-lt"/>
              <a:buAutoNum type="alphaLcParenR"/>
            </a:pPr>
            <a:r>
              <a:rPr lang="en-US" dirty="0" smtClean="0">
                <a:hlinkClick r:id="rId2" action="ppaction://hlinksldjump"/>
              </a:rPr>
              <a:t>A and D</a:t>
            </a:r>
            <a:endParaRPr lang="en-US" dirty="0" smtClean="0"/>
          </a:p>
          <a:p>
            <a:pPr marL="514350" indent="-514350">
              <a:buFont typeface="+mj-lt"/>
              <a:buAutoNum type="alphaLcParenR"/>
            </a:pPr>
            <a:r>
              <a:rPr lang="en-US" dirty="0" smtClean="0">
                <a:hlinkClick r:id="rId2" action="ppaction://hlinksldjump"/>
              </a:rPr>
              <a:t>Lack social life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Video game addiction for 300</a:t>
            </a:r>
            <a:endParaRPr lang="en-US" dirty="0"/>
          </a:p>
        </p:txBody>
      </p:sp>
      <p:sp>
        <p:nvSpPr>
          <p:cNvPr id="3" name="Content Placeholder 2"/>
          <p:cNvSpPr>
            <a:spLocks noGrp="1"/>
          </p:cNvSpPr>
          <p:nvPr>
            <p:ph idx="1"/>
          </p:nvPr>
        </p:nvSpPr>
        <p:spPr/>
        <p:txBody>
          <a:bodyPr/>
          <a:lstStyle/>
          <a:p>
            <a:pPr>
              <a:buNone/>
            </a:pPr>
            <a:r>
              <a:rPr lang="en-US" dirty="0" smtClean="0"/>
              <a:t>   Which age group make up most of the population of video game addicts?</a:t>
            </a:r>
          </a:p>
          <a:p>
            <a:pPr marL="514350" indent="-514350">
              <a:buNone/>
            </a:pPr>
            <a:endParaRPr lang="en-US" dirty="0" smtClean="0"/>
          </a:p>
          <a:p>
            <a:pPr marL="514350" indent="-514350">
              <a:buFont typeface="+mj-lt"/>
              <a:buAutoNum type="alphaLcParenR"/>
            </a:pPr>
            <a:r>
              <a:rPr lang="en-US" dirty="0" smtClean="0">
                <a:hlinkClick r:id="rId2" action="ppaction://hlinksldjump"/>
              </a:rPr>
              <a:t>Men around the age of 50</a:t>
            </a:r>
            <a:endParaRPr lang="en-US" dirty="0" smtClean="0"/>
          </a:p>
          <a:p>
            <a:pPr marL="514350" indent="-514350">
              <a:buFont typeface="+mj-lt"/>
              <a:buAutoNum type="alphaLcParenR"/>
            </a:pPr>
            <a:r>
              <a:rPr lang="en-US" dirty="0" smtClean="0">
                <a:hlinkClick r:id="rId2" action="ppaction://hlinksldjump"/>
              </a:rPr>
              <a:t>Children of all ages</a:t>
            </a:r>
            <a:endParaRPr lang="en-US" dirty="0" smtClean="0"/>
          </a:p>
          <a:p>
            <a:pPr marL="514350" indent="-514350">
              <a:buFont typeface="+mj-lt"/>
              <a:buAutoNum type="alphaLcParenR"/>
            </a:pPr>
            <a:r>
              <a:rPr lang="en-US" dirty="0" smtClean="0">
                <a:hlinkClick r:id="rId3" action="ppaction://hlinksldjump"/>
              </a:rPr>
              <a:t>Males ages 15-30</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Video game addiction for 400</a:t>
            </a:r>
            <a:endParaRPr lang="en-US" dirty="0"/>
          </a:p>
        </p:txBody>
      </p:sp>
      <p:sp>
        <p:nvSpPr>
          <p:cNvPr id="3" name="Content Placeholder 2"/>
          <p:cNvSpPr>
            <a:spLocks noGrp="1"/>
          </p:cNvSpPr>
          <p:nvPr>
            <p:ph idx="1"/>
          </p:nvPr>
        </p:nvSpPr>
        <p:spPr/>
        <p:txBody>
          <a:bodyPr>
            <a:normAutofit/>
          </a:bodyPr>
          <a:lstStyle/>
          <a:p>
            <a:r>
              <a:rPr lang="en-US" dirty="0" smtClean="0"/>
              <a:t>What are some warning signs of video game addiction?</a:t>
            </a:r>
          </a:p>
          <a:p>
            <a:pPr marL="514350" indent="-514350">
              <a:buFont typeface="+mj-lt"/>
              <a:buAutoNum type="alphaLcParenR"/>
            </a:pPr>
            <a:endParaRPr lang="en-US" dirty="0" smtClean="0"/>
          </a:p>
          <a:p>
            <a:pPr marL="514350" indent="-514350">
              <a:buFont typeface="+mj-lt"/>
              <a:buAutoNum type="alphaLcParenR"/>
            </a:pPr>
            <a:r>
              <a:rPr lang="en-US" dirty="0" smtClean="0">
                <a:hlinkClick r:id="rId2" action="ppaction://hlinksldjump"/>
              </a:rPr>
              <a:t>you choose video games over other activities</a:t>
            </a:r>
            <a:endParaRPr lang="en-US" dirty="0" smtClean="0"/>
          </a:p>
          <a:p>
            <a:pPr marL="514350" indent="-514350">
              <a:buFont typeface="+mj-lt"/>
              <a:buAutoNum type="alphaLcParenR"/>
            </a:pPr>
            <a:r>
              <a:rPr lang="en-US" dirty="0" smtClean="0">
                <a:hlinkClick r:id="rId2" action="ppaction://hlinksldjump"/>
              </a:rPr>
              <a:t>you play them for hours at a time</a:t>
            </a:r>
            <a:endParaRPr lang="en-US" dirty="0" smtClean="0"/>
          </a:p>
          <a:p>
            <a:pPr marL="514350" indent="-514350">
              <a:buFont typeface="+mj-lt"/>
              <a:buAutoNum type="alphaLcParenR"/>
            </a:pPr>
            <a:r>
              <a:rPr lang="en-US" dirty="0" smtClean="0">
                <a:hlinkClick r:id="rId2" action="ppaction://hlinksldjump"/>
              </a:rPr>
              <a:t>go outside a lot</a:t>
            </a:r>
            <a:endParaRPr lang="en-US" dirty="0" smtClean="0"/>
          </a:p>
          <a:p>
            <a:pPr marL="514350" indent="-514350">
              <a:buFont typeface="+mj-lt"/>
              <a:buAutoNum type="alphaLcParenR"/>
            </a:pPr>
            <a:r>
              <a:rPr lang="en-US" dirty="0" smtClean="0">
                <a:hlinkClick r:id="rId3" action="ppaction://hlinksldjump"/>
              </a:rPr>
              <a:t>a and b</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Video game addiction for 500</a:t>
            </a:r>
            <a:endParaRPr lang="en-US" dirty="0"/>
          </a:p>
        </p:txBody>
      </p:sp>
      <p:sp>
        <p:nvSpPr>
          <p:cNvPr id="3" name="Content Placeholder 2"/>
          <p:cNvSpPr>
            <a:spLocks noGrp="1"/>
          </p:cNvSpPr>
          <p:nvPr>
            <p:ph idx="1"/>
          </p:nvPr>
        </p:nvSpPr>
        <p:spPr/>
        <p:txBody>
          <a:bodyPr/>
          <a:lstStyle/>
          <a:p>
            <a:r>
              <a:rPr lang="en-US" dirty="0" smtClean="0"/>
              <a:t>Why  is video game addiction considered to be a mental problem?</a:t>
            </a:r>
          </a:p>
          <a:p>
            <a:pPr>
              <a:buNone/>
            </a:pPr>
            <a:endParaRPr lang="en-US" dirty="0" smtClean="0"/>
          </a:p>
          <a:p>
            <a:pPr marL="514350" indent="-514350">
              <a:buFont typeface="+mj-lt"/>
              <a:buAutoNum type="alphaLcParenR"/>
            </a:pPr>
            <a:r>
              <a:rPr lang="en-US" dirty="0" smtClean="0">
                <a:hlinkClick r:id="rId2" action="ppaction://hlinksldjump"/>
              </a:rPr>
              <a:t>it can lead to death</a:t>
            </a:r>
            <a:endParaRPr lang="en-US" dirty="0" smtClean="0"/>
          </a:p>
          <a:p>
            <a:pPr marL="514350" indent="-514350">
              <a:buFont typeface="+mj-lt"/>
              <a:buAutoNum type="alphaLcParenR"/>
            </a:pPr>
            <a:r>
              <a:rPr lang="en-US" dirty="0" smtClean="0">
                <a:hlinkClick r:id="rId3" action="ppaction://hlinksldjump"/>
              </a:rPr>
              <a:t>people can forget what is important in life other than gaming </a:t>
            </a:r>
            <a:endParaRPr lang="en-US" dirty="0" smtClean="0"/>
          </a:p>
          <a:p>
            <a:pPr marL="514350" indent="-514350">
              <a:buFont typeface="+mj-lt"/>
              <a:buAutoNum type="alphaLcParenR"/>
            </a:pPr>
            <a:r>
              <a:rPr lang="en-US" dirty="0" smtClean="0">
                <a:hlinkClick r:id="rId2" action="ppaction://hlinksldjump"/>
              </a:rPr>
              <a:t>A and B</a:t>
            </a:r>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Spyware For 100</a:t>
            </a:r>
            <a:endParaRPr lang="en-US" dirty="0">
              <a:latin typeface="Baskerville Old Face" pitchFamily="18" charset="0"/>
            </a:endParaRPr>
          </a:p>
        </p:txBody>
      </p:sp>
      <p:sp>
        <p:nvSpPr>
          <p:cNvPr id="3" name="Content Placeholder 2"/>
          <p:cNvSpPr>
            <a:spLocks noGrp="1"/>
          </p:cNvSpPr>
          <p:nvPr>
            <p:ph idx="1"/>
          </p:nvPr>
        </p:nvSpPr>
        <p:spPr/>
        <p:txBody>
          <a:bodyPr>
            <a:normAutofit/>
          </a:bodyPr>
          <a:lstStyle/>
          <a:p>
            <a:pPr>
              <a:buNone/>
            </a:pPr>
            <a:r>
              <a:rPr lang="en-US" dirty="0" smtClean="0">
                <a:latin typeface="Baskerville Old Face" pitchFamily="18" charset="0"/>
              </a:rPr>
              <a:t>Question: Spyware is a category of what programs?</a:t>
            </a:r>
          </a:p>
          <a:p>
            <a:pPr>
              <a:buNone/>
            </a:pPr>
            <a:endParaRPr lang="en-US" dirty="0" smtClean="0">
              <a:latin typeface="Baskerville Old Face" pitchFamily="18" charset="0"/>
            </a:endParaRPr>
          </a:p>
          <a:p>
            <a:pPr>
              <a:buNone/>
            </a:pPr>
            <a:r>
              <a:rPr lang="en-US" dirty="0" smtClean="0">
                <a:latin typeface="Baskerville Old Face" pitchFamily="18" charset="0"/>
                <a:hlinkClick r:id="rId2" action="ppaction://hlinksldjump"/>
              </a:rPr>
              <a:t>A: Video</a:t>
            </a:r>
            <a:endParaRPr lang="en-US" dirty="0" smtClean="0">
              <a:latin typeface="Baskerville Old Face" pitchFamily="18" charset="0"/>
            </a:endParaRPr>
          </a:p>
          <a:p>
            <a:pPr>
              <a:buNone/>
            </a:pPr>
            <a:r>
              <a:rPr lang="en-US" dirty="0" smtClean="0">
                <a:latin typeface="Baskerville Old Face" pitchFamily="18" charset="0"/>
                <a:hlinkClick r:id="rId2" action="ppaction://hlinksldjump"/>
              </a:rPr>
              <a:t>B: Fitness</a:t>
            </a:r>
            <a:endParaRPr lang="en-US" dirty="0" smtClean="0">
              <a:latin typeface="Baskerville Old Face" pitchFamily="18" charset="0"/>
            </a:endParaRPr>
          </a:p>
          <a:p>
            <a:pPr>
              <a:buNone/>
            </a:pPr>
            <a:r>
              <a:rPr lang="en-US" dirty="0" smtClean="0">
                <a:latin typeface="Baskerville Old Face" pitchFamily="18" charset="0"/>
                <a:hlinkClick r:id="rId3" action="ppaction://hlinksldjump"/>
              </a:rPr>
              <a:t>C: Computer </a:t>
            </a:r>
            <a:endParaRPr lang="en-US" dirty="0" smtClean="0">
              <a:latin typeface="Baskerville Old Face" pitchFamily="18" charset="0"/>
            </a:endParaRPr>
          </a:p>
          <a:p>
            <a:pPr>
              <a:buNone/>
            </a:pPr>
            <a:r>
              <a:rPr lang="en-US" dirty="0" smtClean="0">
                <a:latin typeface="Baskerville Old Face" pitchFamily="18" charset="0"/>
                <a:hlinkClick r:id="rId2" action="ppaction://hlinksldjump"/>
              </a:rPr>
              <a:t>D: Educational</a:t>
            </a:r>
            <a:endParaRPr lang="en-US" dirty="0">
              <a:latin typeface="Baskerville Old Face"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Spyware For 200</a:t>
            </a:r>
            <a:endParaRPr lang="en-US" dirty="0">
              <a:latin typeface="Baskerville Old Face" pitchFamily="18" charset="0"/>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latin typeface="Baskerville Old Face" pitchFamily="18" charset="0"/>
              </a:rPr>
              <a:t>Question: What’s one way to protect yourself from spyware?</a:t>
            </a:r>
          </a:p>
          <a:p>
            <a:pPr>
              <a:buNone/>
            </a:pPr>
            <a:endParaRPr lang="en-US" dirty="0" smtClean="0">
              <a:latin typeface="Baskerville Old Face" pitchFamily="18" charset="0"/>
            </a:endParaRPr>
          </a:p>
          <a:p>
            <a:pPr>
              <a:buNone/>
            </a:pPr>
            <a:r>
              <a:rPr lang="en-US" dirty="0" smtClean="0">
                <a:latin typeface="Baskerville Old Face" pitchFamily="18" charset="0"/>
                <a:hlinkClick r:id="rId2" action="ppaction://hlinksldjump"/>
              </a:rPr>
              <a:t>A: Visiting unknown websites</a:t>
            </a:r>
            <a:endParaRPr lang="en-US" dirty="0" smtClean="0">
              <a:latin typeface="Baskerville Old Face" pitchFamily="18" charset="0"/>
            </a:endParaRPr>
          </a:p>
          <a:p>
            <a:pPr>
              <a:buNone/>
            </a:pPr>
            <a:r>
              <a:rPr lang="en-US" dirty="0" smtClean="0">
                <a:latin typeface="Baskerville Old Face" pitchFamily="18" charset="0"/>
                <a:hlinkClick r:id="rId2" action="ppaction://hlinksldjump"/>
              </a:rPr>
              <a:t>B: Not running spyware scans</a:t>
            </a:r>
            <a:endParaRPr lang="en-US" dirty="0" smtClean="0">
              <a:latin typeface="Baskerville Old Face" pitchFamily="18" charset="0"/>
            </a:endParaRPr>
          </a:p>
          <a:p>
            <a:pPr>
              <a:buNone/>
            </a:pPr>
            <a:r>
              <a:rPr lang="en-US" dirty="0" smtClean="0">
                <a:latin typeface="Baskerville Old Face" pitchFamily="18" charset="0"/>
                <a:hlinkClick r:id="rId2" action="ppaction://hlinksldjump"/>
              </a:rPr>
              <a:t>C: Doing nothing</a:t>
            </a:r>
            <a:endParaRPr lang="en-US" dirty="0" smtClean="0">
              <a:latin typeface="Baskerville Old Face" pitchFamily="18" charset="0"/>
            </a:endParaRPr>
          </a:p>
          <a:p>
            <a:pPr>
              <a:buNone/>
            </a:pPr>
            <a:r>
              <a:rPr lang="en-US" dirty="0" smtClean="0">
                <a:latin typeface="Baskerville Old Face" pitchFamily="18" charset="0"/>
                <a:hlinkClick r:id="rId3" action="ppaction://hlinksldjump"/>
              </a:rPr>
              <a:t>D: Use a pop-up blocker</a:t>
            </a:r>
            <a:endParaRPr lang="en-US" dirty="0" smtClean="0">
              <a:latin typeface="Baskerville Old Face" pitchFamily="18" charset="0"/>
            </a:endParaRPr>
          </a:p>
          <a:p>
            <a:pPr>
              <a:buNone/>
            </a:pPr>
            <a:endParaRPr lang="en-US" dirty="0" smtClean="0">
              <a:latin typeface="Baskerville Old Face" pitchFamily="18" charset="0"/>
            </a:endParaRPr>
          </a:p>
          <a:p>
            <a:pPr>
              <a:buNone/>
            </a:pPr>
            <a:endParaRPr lang="en-US" dirty="0" smtClean="0">
              <a:latin typeface="Baskerville Old Face" pitchFamily="18" charset="0"/>
            </a:endParaRPr>
          </a:p>
          <a:p>
            <a:pPr>
              <a:buNone/>
            </a:pPr>
            <a:r>
              <a:rPr lang="en-US" dirty="0" smtClean="0">
                <a:latin typeface="Baskerville Old Face" pitchFamily="18" charset="0"/>
              </a:rPr>
              <a:t> </a:t>
            </a:r>
            <a:endParaRPr lang="en-US" dirty="0">
              <a:latin typeface="Baskerville Old Face"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Spyware For 300</a:t>
            </a:r>
            <a:endParaRPr lang="en-US" dirty="0">
              <a:latin typeface="Baskerville Old Face" pitchFamily="18" charset="0"/>
            </a:endParaRPr>
          </a:p>
        </p:txBody>
      </p:sp>
      <p:sp>
        <p:nvSpPr>
          <p:cNvPr id="3" name="Content Placeholder 2"/>
          <p:cNvSpPr>
            <a:spLocks noGrp="1"/>
          </p:cNvSpPr>
          <p:nvPr>
            <p:ph idx="1"/>
          </p:nvPr>
        </p:nvSpPr>
        <p:spPr/>
        <p:txBody>
          <a:bodyPr>
            <a:normAutofit/>
          </a:bodyPr>
          <a:lstStyle/>
          <a:p>
            <a:pPr>
              <a:buNone/>
            </a:pPr>
            <a:r>
              <a:rPr lang="en-US" dirty="0" smtClean="0">
                <a:latin typeface="Baskerville Old Face" pitchFamily="18" charset="0"/>
              </a:rPr>
              <a:t>Question: What is one example of a trustworthy spyware scanner?</a:t>
            </a:r>
          </a:p>
          <a:p>
            <a:pPr>
              <a:buNone/>
            </a:pPr>
            <a:endParaRPr lang="en-US" dirty="0" smtClean="0">
              <a:latin typeface="Baskerville Old Face" pitchFamily="18" charset="0"/>
            </a:endParaRPr>
          </a:p>
          <a:p>
            <a:pPr>
              <a:buNone/>
            </a:pPr>
            <a:r>
              <a:rPr lang="en-US" dirty="0" smtClean="0">
                <a:latin typeface="Baskerville Old Face" pitchFamily="18" charset="0"/>
                <a:hlinkClick r:id="rId2" action="ppaction://hlinksldjump"/>
              </a:rPr>
              <a:t>A: Godzilla Spyfox 5.0</a:t>
            </a:r>
            <a:endParaRPr lang="en-US" dirty="0" smtClean="0">
              <a:latin typeface="Baskerville Old Face" pitchFamily="18" charset="0"/>
            </a:endParaRPr>
          </a:p>
          <a:p>
            <a:pPr>
              <a:buNone/>
            </a:pPr>
            <a:r>
              <a:rPr lang="en-US" dirty="0" smtClean="0">
                <a:latin typeface="Baskerville Old Face" pitchFamily="18" charset="0"/>
                <a:hlinkClick r:id="rId2" action="ppaction://hlinksldjump"/>
              </a:rPr>
              <a:t>B: Slow Traveler SV</a:t>
            </a:r>
            <a:endParaRPr lang="en-US" dirty="0" smtClean="0">
              <a:latin typeface="Baskerville Old Face" pitchFamily="18" charset="0"/>
            </a:endParaRPr>
          </a:p>
          <a:p>
            <a:pPr>
              <a:buNone/>
            </a:pPr>
            <a:r>
              <a:rPr lang="en-US" dirty="0" smtClean="0">
                <a:latin typeface="Baskerville Old Face" pitchFamily="18" charset="0"/>
                <a:hlinkClick r:id="rId3" action="ppaction://hlinksldjump"/>
              </a:rPr>
              <a:t>C: Microsoft AntiSpyware</a:t>
            </a:r>
            <a:endParaRPr lang="en-US" dirty="0" smtClean="0">
              <a:latin typeface="Baskerville Old Face" pitchFamily="18" charset="0"/>
            </a:endParaRPr>
          </a:p>
          <a:p>
            <a:pPr>
              <a:buNone/>
            </a:pPr>
            <a:r>
              <a:rPr lang="en-US" dirty="0" smtClean="0">
                <a:latin typeface="Baskerville Old Face" pitchFamily="18" charset="0"/>
                <a:hlinkClick r:id="rId2" action="ppaction://hlinksldjump"/>
              </a:rPr>
              <a:t>D: You can not trust any spyware scanners. It is pointless.</a:t>
            </a:r>
            <a:endParaRPr lang="en-US" dirty="0" smtClean="0">
              <a:latin typeface="Baskerville Old Face"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Spyware For 400  </a:t>
            </a:r>
            <a:endParaRPr lang="en-US" dirty="0">
              <a:latin typeface="Baskerville Old Face" pitchFamily="18" charset="0"/>
            </a:endParaRPr>
          </a:p>
        </p:txBody>
      </p:sp>
      <p:sp>
        <p:nvSpPr>
          <p:cNvPr id="3" name="Content Placeholder 2"/>
          <p:cNvSpPr>
            <a:spLocks noGrp="1"/>
          </p:cNvSpPr>
          <p:nvPr>
            <p:ph idx="1"/>
          </p:nvPr>
        </p:nvSpPr>
        <p:spPr/>
        <p:txBody>
          <a:bodyPr>
            <a:normAutofit lnSpcReduction="10000"/>
          </a:bodyPr>
          <a:lstStyle/>
          <a:p>
            <a:pPr>
              <a:buNone/>
            </a:pPr>
            <a:r>
              <a:rPr lang="en-US" dirty="0" smtClean="0">
                <a:latin typeface="Baskerville Old Face" pitchFamily="18" charset="0"/>
              </a:rPr>
              <a:t>Question: What term fits this description?</a:t>
            </a:r>
          </a:p>
          <a:p>
            <a:pPr>
              <a:buNone/>
            </a:pPr>
            <a:r>
              <a:rPr lang="en-US" i="1" dirty="0" smtClean="0">
                <a:latin typeface="Baskerville Old Face" pitchFamily="18" charset="0"/>
              </a:rPr>
              <a:t>Pieces of software that distribute enhancements to a web browser</a:t>
            </a:r>
          </a:p>
          <a:p>
            <a:pPr>
              <a:buNone/>
            </a:pPr>
            <a:endParaRPr lang="en-US" i="1" dirty="0" smtClean="0">
              <a:latin typeface="Baskerville Old Face" pitchFamily="18" charset="0"/>
            </a:endParaRPr>
          </a:p>
          <a:p>
            <a:pPr>
              <a:buNone/>
            </a:pPr>
            <a:r>
              <a:rPr lang="en-US" dirty="0" smtClean="0">
                <a:latin typeface="Baskerville Old Face" pitchFamily="18" charset="0"/>
                <a:hlinkClick r:id="rId2" action="ppaction://hlinksldjump"/>
              </a:rPr>
              <a:t>A: Browser add-ons</a:t>
            </a:r>
            <a:endParaRPr lang="en-US" dirty="0" smtClean="0">
              <a:latin typeface="Baskerville Old Face" pitchFamily="18" charset="0"/>
            </a:endParaRPr>
          </a:p>
          <a:p>
            <a:pPr>
              <a:buNone/>
            </a:pPr>
            <a:r>
              <a:rPr lang="en-US" dirty="0" smtClean="0">
                <a:latin typeface="Baskerville Old Face" pitchFamily="18" charset="0"/>
                <a:hlinkClick r:id="rId3" action="ppaction://hlinksldjump"/>
              </a:rPr>
              <a:t>B</a:t>
            </a:r>
            <a:r>
              <a:rPr lang="en-US" dirty="0" smtClean="0">
                <a:latin typeface="Baskerville Old Face" pitchFamily="18" charset="0"/>
                <a:hlinkClick r:id="rId4" action="ppaction://hlinksldjump"/>
              </a:rPr>
              <a:t>: Masquerading as anti-spyware</a:t>
            </a:r>
          </a:p>
          <a:p>
            <a:pPr>
              <a:buNone/>
            </a:pPr>
            <a:r>
              <a:rPr lang="en-US" dirty="0" smtClean="0">
                <a:latin typeface="Baskerville Old Face" pitchFamily="18" charset="0"/>
                <a:hlinkClick r:id="rId4" action="ppaction://hlinksldjump"/>
              </a:rPr>
              <a:t>C: Drive-by download</a:t>
            </a:r>
          </a:p>
          <a:p>
            <a:pPr>
              <a:buNone/>
            </a:pPr>
            <a:r>
              <a:rPr lang="en-US" dirty="0" smtClean="0">
                <a:latin typeface="Baskerville Old Face" pitchFamily="18" charset="0"/>
                <a:hlinkClick r:id="rId4" action="ppaction://hlinksldjump"/>
              </a:rPr>
              <a:t>D: Piggybacked software installation</a:t>
            </a:r>
            <a:endParaRPr lang="en-US" dirty="0" smtClean="0">
              <a:latin typeface="Baskerville Old Face" pitchFamily="18" charset="0"/>
            </a:endParaRPr>
          </a:p>
          <a:p>
            <a:pPr>
              <a:buNone/>
            </a:pPr>
            <a:endParaRPr lang="en-US" i="1" dirty="0" smtClean="0">
              <a:latin typeface="Baskerville Old Face" pitchFamily="18" charset="0"/>
            </a:endParaRPr>
          </a:p>
          <a:p>
            <a:pPr>
              <a:buNone/>
            </a:pPr>
            <a:endParaRPr lang="en-US" i="1" dirty="0" smtClean="0">
              <a:latin typeface="Baskerville Old Face" pitchFamily="18" charset="0"/>
            </a:endParaRPr>
          </a:p>
          <a:p>
            <a:pPr>
              <a:buNone/>
            </a:pPr>
            <a:endParaRPr lang="en-US" i="1" dirty="0" smtClean="0">
              <a:latin typeface="Baskerville Old Face" pitchFamily="18" charset="0"/>
            </a:endParaRPr>
          </a:p>
          <a:p>
            <a:pPr>
              <a:buNone/>
            </a:pPr>
            <a:endParaRPr lang="en-US" dirty="0">
              <a:latin typeface="Baskerville Old Face"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Spyware </a:t>
            </a:r>
            <a:r>
              <a:rPr lang="en-US" dirty="0" smtClean="0">
                <a:latin typeface="Baskerville Old Face" pitchFamily="18" charset="0"/>
              </a:rPr>
              <a:t>For 500 </a:t>
            </a:r>
            <a:endParaRPr lang="en-US" dirty="0"/>
          </a:p>
        </p:txBody>
      </p:sp>
      <p:sp>
        <p:nvSpPr>
          <p:cNvPr id="3" name="Content Placeholder 2"/>
          <p:cNvSpPr>
            <a:spLocks noGrp="1"/>
          </p:cNvSpPr>
          <p:nvPr>
            <p:ph idx="1"/>
          </p:nvPr>
        </p:nvSpPr>
        <p:spPr/>
        <p:txBody>
          <a:bodyPr>
            <a:normAutofit/>
          </a:bodyPr>
          <a:lstStyle/>
          <a:p>
            <a:pPr>
              <a:buNone/>
            </a:pPr>
            <a:r>
              <a:rPr lang="en-US" dirty="0" smtClean="0">
                <a:latin typeface="Baskerville Old Face" pitchFamily="18" charset="0"/>
              </a:rPr>
              <a:t>Question: Which Area of Interaction would spyware fall under?</a:t>
            </a:r>
          </a:p>
          <a:p>
            <a:pPr>
              <a:buNone/>
            </a:pPr>
            <a:endParaRPr lang="en-US" dirty="0" smtClean="0">
              <a:latin typeface="Baskerville Old Face" pitchFamily="18" charset="0"/>
              <a:hlinkClick r:id="rId2" action="ppaction://hlinksldjump"/>
            </a:endParaRPr>
          </a:p>
          <a:p>
            <a:pPr>
              <a:buNone/>
            </a:pPr>
            <a:r>
              <a:rPr lang="en-US" dirty="0" smtClean="0">
                <a:latin typeface="Baskerville Old Face" pitchFamily="18" charset="0"/>
                <a:hlinkClick r:id="rId2" action="ppaction://hlinksldjump"/>
              </a:rPr>
              <a:t>A</a:t>
            </a:r>
            <a:r>
              <a:rPr lang="en-US" dirty="0" smtClean="0">
                <a:latin typeface="Baskerville Old Face" pitchFamily="18" charset="0"/>
                <a:hlinkClick r:id="rId3" action="ppaction://hlinksldjump"/>
              </a:rPr>
              <a:t>: Community and Service</a:t>
            </a:r>
          </a:p>
          <a:p>
            <a:pPr>
              <a:buNone/>
            </a:pPr>
            <a:r>
              <a:rPr lang="en-US" dirty="0" smtClean="0">
                <a:latin typeface="Baskerville Old Face" pitchFamily="18" charset="0"/>
                <a:hlinkClick r:id="rId3" action="ppaction://hlinksldjump"/>
              </a:rPr>
              <a:t>B: Important Things In The World</a:t>
            </a:r>
            <a:endParaRPr lang="en-US" dirty="0" smtClean="0">
              <a:latin typeface="Baskerville Old Face" pitchFamily="18" charset="0"/>
            </a:endParaRPr>
          </a:p>
          <a:p>
            <a:pPr>
              <a:buNone/>
            </a:pPr>
            <a:r>
              <a:rPr lang="en-US" dirty="0" smtClean="0">
                <a:latin typeface="Baskerville Old Face" pitchFamily="18" charset="0"/>
                <a:hlinkClick r:id="rId4" action="ppaction://hlinksldjump"/>
              </a:rPr>
              <a:t>C: Human Ingenuity</a:t>
            </a:r>
            <a:endParaRPr lang="en-US" dirty="0" smtClean="0">
              <a:latin typeface="Baskerville Old Face" pitchFamily="18" charset="0"/>
            </a:endParaRPr>
          </a:p>
          <a:p>
            <a:pPr>
              <a:buNone/>
            </a:pPr>
            <a:r>
              <a:rPr lang="en-US" dirty="0" smtClean="0">
                <a:latin typeface="Baskerville Old Face" pitchFamily="18" charset="0"/>
                <a:hlinkClick r:id="rId2" action="ppaction://hlinksldjump"/>
              </a:rPr>
              <a:t>D</a:t>
            </a:r>
            <a:r>
              <a:rPr lang="en-US" dirty="0" smtClean="0">
                <a:latin typeface="Baskerville Old Face" pitchFamily="18" charset="0"/>
                <a:hlinkClick r:id="rId3" action="ppaction://hlinksldjump"/>
              </a:rPr>
              <a:t>: There is no such thing as an “Area of Interaction”.</a:t>
            </a:r>
            <a:endParaRPr lang="en-US" dirty="0" smtClean="0">
              <a:latin typeface="Baskerville Old Face"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467600" cy="1143000"/>
          </a:xfrm>
        </p:spPr>
        <p:txBody>
          <a:bodyPr/>
          <a:lstStyle/>
          <a:p>
            <a:r>
              <a:rPr lang="en-US" dirty="0" smtClean="0"/>
              <a:t>Video Game Addiction</a:t>
            </a:r>
            <a:endParaRPr lang="en-US" dirty="0"/>
          </a:p>
        </p:txBody>
      </p:sp>
      <p:sp>
        <p:nvSpPr>
          <p:cNvPr id="3" name="Content Placeholder 2"/>
          <p:cNvSpPr>
            <a:spLocks noGrp="1"/>
          </p:cNvSpPr>
          <p:nvPr>
            <p:ph idx="1"/>
          </p:nvPr>
        </p:nvSpPr>
        <p:spPr/>
        <p:txBody>
          <a:bodyPr>
            <a:normAutofit fontScale="92500" lnSpcReduction="10000"/>
          </a:bodyPr>
          <a:lstStyle/>
          <a:p>
            <a:endParaRPr lang="en-US" dirty="0" smtClean="0"/>
          </a:p>
          <a:p>
            <a:endParaRPr lang="en-US" dirty="0" smtClean="0"/>
          </a:p>
          <a:p>
            <a:endParaRPr lang="en-US" dirty="0" smtClean="0"/>
          </a:p>
          <a:p>
            <a:endParaRPr lang="en-US" dirty="0" smtClean="0"/>
          </a:p>
          <a:p>
            <a:r>
              <a:rPr lang="en-US" dirty="0" smtClean="0"/>
              <a:t>Some people don’t realize that there addicted to video gaming. When you get addicted to video games it starts to interfere with your daily life. You start to lose your </a:t>
            </a:r>
            <a:r>
              <a:rPr lang="en-US" dirty="0" err="1" smtClean="0"/>
              <a:t>socical</a:t>
            </a:r>
            <a:r>
              <a:rPr lang="en-US" dirty="0" smtClean="0"/>
              <a:t> life. And then u tend to think that your entire life is a video game.</a:t>
            </a:r>
          </a:p>
          <a:p>
            <a:endParaRPr lang="en-US" dirty="0"/>
          </a:p>
        </p:txBody>
      </p:sp>
      <p:pic>
        <p:nvPicPr>
          <p:cNvPr id="4" name="Picture 3" descr="gh.bmp"/>
          <p:cNvPicPr>
            <a:picLocks noChangeAspect="1"/>
          </p:cNvPicPr>
          <p:nvPr/>
        </p:nvPicPr>
        <p:blipFill>
          <a:blip r:embed="rId2" cstate="print"/>
          <a:stretch>
            <a:fillRect/>
          </a:stretch>
        </p:blipFill>
        <p:spPr>
          <a:xfrm>
            <a:off x="2667000" y="1752600"/>
            <a:ext cx="3221160" cy="15240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smtClean="0"/>
          </a:p>
          <a:p>
            <a:pPr>
              <a:buNone/>
            </a:pPr>
            <a:endParaRPr lang="en-US" sz="3600" dirty="0" smtClean="0">
              <a:latin typeface="Baskerville Old Face" pitchFamily="18" charset="0"/>
            </a:endParaRPr>
          </a:p>
          <a:p>
            <a:pPr>
              <a:buNone/>
            </a:pPr>
            <a:endParaRPr lang="en-US" sz="3600" dirty="0" smtClean="0">
              <a:latin typeface="Baskerville Old Face" pitchFamily="18" charset="0"/>
            </a:endParaRPr>
          </a:p>
          <a:p>
            <a:pPr>
              <a:buNone/>
            </a:pPr>
            <a:r>
              <a:rPr lang="en-US" sz="2000" dirty="0" smtClean="0">
                <a:latin typeface="Baskerville Old Face" pitchFamily="18" charset="0"/>
              </a:rPr>
              <a:t>			Please go back to the </a:t>
            </a:r>
            <a:r>
              <a:rPr lang="en-US" sz="2000" dirty="0" smtClean="0">
                <a:latin typeface="Baskerville Old Face" pitchFamily="18" charset="0"/>
                <a:hlinkClick r:id="rId2" action="ppaction://hlinksldjump"/>
              </a:rPr>
              <a:t>game board.</a:t>
            </a:r>
            <a:endParaRPr lang="en-US" sz="2000" dirty="0">
              <a:latin typeface="Baskerville Old Face" pitchFamily="18" charset="0"/>
            </a:endParaRPr>
          </a:p>
        </p:txBody>
      </p:sp>
      <p:sp>
        <p:nvSpPr>
          <p:cNvPr id="4" name="Rectangle 3"/>
          <p:cNvSpPr/>
          <p:nvPr/>
        </p:nvSpPr>
        <p:spPr>
          <a:xfrm>
            <a:off x="1752600" y="2514600"/>
            <a:ext cx="5461752"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GREAT JOB!!!!</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026" name="Picture 2" descr="C:\Documents and Settings\student\Local Settings\Temporary Internet Files\Content.IE5\PA73WNQP\MC900423171[1].wmf"/>
          <p:cNvPicPr>
            <a:picLocks noChangeAspect="1" noChangeArrowheads="1"/>
          </p:cNvPicPr>
          <p:nvPr/>
        </p:nvPicPr>
        <p:blipFill>
          <a:blip r:embed="rId3" cstate="print"/>
          <a:srcRect/>
          <a:stretch>
            <a:fillRect/>
          </a:stretch>
        </p:blipFill>
        <p:spPr bwMode="auto">
          <a:xfrm>
            <a:off x="609600" y="457200"/>
            <a:ext cx="1827886" cy="1827886"/>
          </a:xfrm>
          <a:prstGeom prst="rect">
            <a:avLst/>
          </a:prstGeom>
          <a:noFill/>
        </p:spPr>
      </p:pic>
      <p:pic>
        <p:nvPicPr>
          <p:cNvPr id="1029" name="Picture 5" descr="C:\Documents and Settings\student\Local Settings\Temporary Internet Files\Content.IE5\RF170H1D\MC900423169[1].wmf"/>
          <p:cNvPicPr>
            <a:picLocks noChangeAspect="1" noChangeArrowheads="1"/>
          </p:cNvPicPr>
          <p:nvPr/>
        </p:nvPicPr>
        <p:blipFill>
          <a:blip r:embed="rId4" cstate="print"/>
          <a:srcRect/>
          <a:stretch>
            <a:fillRect/>
          </a:stretch>
        </p:blipFill>
        <p:spPr bwMode="auto">
          <a:xfrm>
            <a:off x="6781800" y="533400"/>
            <a:ext cx="1827886" cy="1827886"/>
          </a:xfrm>
          <a:prstGeom prst="rect">
            <a:avLst/>
          </a:prstGeom>
          <a:noFill/>
        </p:spPr>
      </p:pic>
      <p:pic>
        <p:nvPicPr>
          <p:cNvPr id="1030" name="Picture 6" descr="C:\Documents and Settings\student\Local Settings\Temporary Internet Files\Content.IE5\PA73WNQP\MC900433817[1].png"/>
          <p:cNvPicPr>
            <a:picLocks noChangeAspect="1" noChangeArrowheads="1"/>
          </p:cNvPicPr>
          <p:nvPr/>
        </p:nvPicPr>
        <p:blipFill>
          <a:blip r:embed="rId5" cstate="print"/>
          <a:srcRect/>
          <a:stretch>
            <a:fillRect/>
          </a:stretch>
        </p:blipFill>
        <p:spPr bwMode="auto">
          <a:xfrm>
            <a:off x="3733800" y="4648200"/>
            <a:ext cx="1828572" cy="1828572"/>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buNone/>
            </a:pPr>
            <a:endPar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buNone/>
            </a:pP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WHAT WERE YOU THINKING!!!!??</a:t>
            </a:r>
          </a:p>
          <a:p>
            <a:pPr>
              <a:buNone/>
            </a:pP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2000" dirty="0" smtClean="0">
                <a:latin typeface="Baskerville Old Face" pitchFamily="18" charset="0"/>
              </a:rPr>
              <a:t>Please go back and redeem yourself.</a:t>
            </a:r>
            <a:endPar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074" name="Picture 2" descr="C:\Documents and Settings\student\Local Settings\Temporary Internet Files\Content.IE5\PA73WNQP\MC900434403[1].wmf"/>
          <p:cNvPicPr>
            <a:picLocks noChangeAspect="1" noChangeArrowheads="1"/>
          </p:cNvPicPr>
          <p:nvPr/>
        </p:nvPicPr>
        <p:blipFill>
          <a:blip r:embed="rId2" cstate="print"/>
          <a:srcRect/>
          <a:stretch>
            <a:fillRect/>
          </a:stretch>
        </p:blipFill>
        <p:spPr bwMode="auto">
          <a:xfrm>
            <a:off x="7239000" y="609600"/>
            <a:ext cx="1362075" cy="1908175"/>
          </a:xfrm>
          <a:prstGeom prst="rect">
            <a:avLst/>
          </a:prstGeom>
          <a:noFill/>
        </p:spPr>
      </p:pic>
      <p:pic>
        <p:nvPicPr>
          <p:cNvPr id="3075" name="Picture 3" descr="C:\Documents and Settings\student\Local Settings\Temporary Internet Files\Content.IE5\PA73WNQP\MC900434403[1].wmf"/>
          <p:cNvPicPr>
            <a:picLocks noChangeAspect="1" noChangeArrowheads="1"/>
          </p:cNvPicPr>
          <p:nvPr/>
        </p:nvPicPr>
        <p:blipFill>
          <a:blip r:embed="rId2" cstate="print"/>
          <a:srcRect/>
          <a:stretch>
            <a:fillRect/>
          </a:stretch>
        </p:blipFill>
        <p:spPr bwMode="auto">
          <a:xfrm>
            <a:off x="4114800" y="4724400"/>
            <a:ext cx="1362075" cy="1908175"/>
          </a:xfrm>
          <a:prstGeom prst="rect">
            <a:avLst/>
          </a:prstGeom>
          <a:noFill/>
        </p:spPr>
      </p:pic>
      <p:pic>
        <p:nvPicPr>
          <p:cNvPr id="3076" name="Picture 4" descr="C:\Documents and Settings\student\Local Settings\Temporary Internet Files\Content.IE5\PA73WNQP\MC900434403[1].wmf"/>
          <p:cNvPicPr>
            <a:picLocks noChangeAspect="1" noChangeArrowheads="1"/>
          </p:cNvPicPr>
          <p:nvPr/>
        </p:nvPicPr>
        <p:blipFill>
          <a:blip r:embed="rId2" cstate="print"/>
          <a:srcRect/>
          <a:stretch>
            <a:fillRect/>
          </a:stretch>
        </p:blipFill>
        <p:spPr bwMode="auto">
          <a:xfrm>
            <a:off x="762000" y="609600"/>
            <a:ext cx="1362075" cy="1908175"/>
          </a:xfrm>
          <a:prstGeom prst="rect">
            <a:avLst/>
          </a:prstGeom>
          <a:noFill/>
        </p:spPr>
      </p:pic>
      <p:sp>
        <p:nvSpPr>
          <p:cNvPr id="8" name="Action Button: Back or Previous 7">
            <a:hlinkClick r:id="" action="ppaction://hlinkshowjump?jump=lastslideviewed" highlightClick="1"/>
          </p:cNvPr>
          <p:cNvSpPr/>
          <p:nvPr/>
        </p:nvSpPr>
        <p:spPr>
          <a:xfrm>
            <a:off x="685800" y="54102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a:t>
            </a:r>
            <a:r>
              <a:rPr lang="en-US" dirty="0" smtClean="0">
                <a:latin typeface="Baskerville Old Face" pitchFamily="18" charset="0"/>
              </a:rPr>
              <a:t>Bibliography</a:t>
            </a:r>
            <a:endParaRPr lang="en-US" dirty="0"/>
          </a:p>
        </p:txBody>
      </p:sp>
      <p:sp>
        <p:nvSpPr>
          <p:cNvPr id="3" name="Content Placeholder 2"/>
          <p:cNvSpPr>
            <a:spLocks noGrp="1"/>
          </p:cNvSpPr>
          <p:nvPr>
            <p:ph idx="1"/>
          </p:nvPr>
        </p:nvSpPr>
        <p:spPr/>
        <p:txBody>
          <a:bodyPr>
            <a:normAutofit/>
          </a:bodyPr>
          <a:lstStyle/>
          <a:p>
            <a:r>
              <a:rPr lang="en-US" sz="1600" dirty="0" err="1" smtClean="0">
                <a:latin typeface="Baskerville Old Face" pitchFamily="18" charset="0"/>
              </a:rPr>
              <a:t>Coustan</a:t>
            </a:r>
            <a:r>
              <a:rPr lang="en-US" sz="1600" dirty="0" smtClean="0">
                <a:latin typeface="Baskerville Old Face" pitchFamily="18" charset="0"/>
              </a:rPr>
              <a:t>, Dave. How Spyware Works, (</a:t>
            </a:r>
            <a:r>
              <a:rPr lang="en-US" sz="1600" dirty="0" err="1" smtClean="0">
                <a:latin typeface="Baskerville Old Face" pitchFamily="18" charset="0"/>
              </a:rPr>
              <a:t>n,d</a:t>
            </a:r>
            <a:r>
              <a:rPr lang="en-US" sz="1600" dirty="0" smtClean="0">
                <a:latin typeface="Baskerville Old Face" pitchFamily="18" charset="0"/>
              </a:rPr>
              <a:t>) </a:t>
            </a:r>
            <a:r>
              <a:rPr lang="en-US" sz="1600" u="sng" dirty="0" err="1" smtClean="0">
                <a:latin typeface="Baskerville Old Face" pitchFamily="18" charset="0"/>
              </a:rPr>
              <a:t>HowStuffWorks</a:t>
            </a:r>
            <a:r>
              <a:rPr lang="en-US" sz="1600" u="sng" dirty="0" smtClean="0">
                <a:latin typeface="Baskerville Old Face" pitchFamily="18" charset="0"/>
              </a:rPr>
              <a:t>, </a:t>
            </a:r>
            <a:r>
              <a:rPr lang="en-US" sz="1600" dirty="0" smtClean="0">
                <a:latin typeface="Baskerville Old Face" pitchFamily="18" charset="0"/>
              </a:rPr>
              <a:t>November 1, 2010, [http://computer.howstuffworks.com/spyware.htm]</a:t>
            </a:r>
          </a:p>
          <a:p>
            <a:r>
              <a:rPr lang="en-US" sz="1600" dirty="0" err="1" smtClean="0">
                <a:latin typeface="Baskerville Old Face" pitchFamily="18" charset="0"/>
              </a:rPr>
              <a:t>Coustan</a:t>
            </a:r>
            <a:r>
              <a:rPr lang="en-US" sz="1600" dirty="0" smtClean="0">
                <a:latin typeface="Baskerville Old Face" pitchFamily="18" charset="0"/>
              </a:rPr>
              <a:t>, Dave. How Spyware Works, (</a:t>
            </a:r>
            <a:r>
              <a:rPr lang="en-US" sz="1600" dirty="0" err="1" smtClean="0">
                <a:latin typeface="Baskerville Old Face" pitchFamily="18" charset="0"/>
              </a:rPr>
              <a:t>n.d</a:t>
            </a:r>
            <a:r>
              <a:rPr lang="en-US" sz="1600" dirty="0" smtClean="0">
                <a:latin typeface="Baskerville Old Face" pitchFamily="18" charset="0"/>
              </a:rPr>
              <a:t>) </a:t>
            </a:r>
            <a:r>
              <a:rPr lang="en-US" sz="1600" u="sng" dirty="0" err="1" smtClean="0">
                <a:latin typeface="Baskerville Old Face" pitchFamily="18" charset="0"/>
              </a:rPr>
              <a:t>HowStuffWorks</a:t>
            </a:r>
            <a:r>
              <a:rPr lang="en-US" sz="1600" u="sng" dirty="0" smtClean="0">
                <a:latin typeface="Baskerville Old Face" pitchFamily="18" charset="0"/>
              </a:rPr>
              <a:t>, </a:t>
            </a:r>
            <a:r>
              <a:rPr lang="en-US" sz="1600" dirty="0" smtClean="0">
                <a:latin typeface="Baskerville Old Face" pitchFamily="18" charset="0"/>
              </a:rPr>
              <a:t>November 1, 2010, [http://computer.howstuffworks.com/spyware1.htm]</a:t>
            </a:r>
          </a:p>
          <a:p>
            <a:r>
              <a:rPr lang="en-US" sz="1600" dirty="0" err="1" smtClean="0">
                <a:latin typeface="Baskerville Old Face" pitchFamily="18" charset="0"/>
              </a:rPr>
              <a:t>Coustan</a:t>
            </a:r>
            <a:r>
              <a:rPr lang="en-US" sz="1600" dirty="0" smtClean="0">
                <a:latin typeface="Baskerville Old Face" pitchFamily="18" charset="0"/>
              </a:rPr>
              <a:t>, Dave. How Spyware Works, (</a:t>
            </a:r>
            <a:r>
              <a:rPr lang="en-US" sz="1600" dirty="0" err="1" smtClean="0">
                <a:latin typeface="Baskerville Old Face" pitchFamily="18" charset="0"/>
              </a:rPr>
              <a:t>n.d</a:t>
            </a:r>
            <a:r>
              <a:rPr lang="en-US" sz="1600" dirty="0" smtClean="0">
                <a:latin typeface="Baskerville Old Face" pitchFamily="18" charset="0"/>
              </a:rPr>
              <a:t>) </a:t>
            </a:r>
            <a:r>
              <a:rPr lang="en-US" sz="1600" u="sng" dirty="0" err="1" smtClean="0">
                <a:latin typeface="Baskerville Old Face" pitchFamily="18" charset="0"/>
              </a:rPr>
              <a:t>HowStuff</a:t>
            </a:r>
            <a:r>
              <a:rPr lang="en-US" sz="1600" u="sng" dirty="0" smtClean="0">
                <a:latin typeface="Baskerville Old Face" pitchFamily="18" charset="0"/>
              </a:rPr>
              <a:t> Works, </a:t>
            </a:r>
            <a:r>
              <a:rPr lang="en-US" sz="1600" dirty="0" smtClean="0">
                <a:latin typeface="Baskerville Old Face" pitchFamily="18" charset="0"/>
              </a:rPr>
              <a:t>November 1, 2010, [http://computer.howstuffworks.com/spyware2.htm]</a:t>
            </a:r>
          </a:p>
          <a:p>
            <a:r>
              <a:rPr lang="en-US" sz="1600" dirty="0" err="1" smtClean="0">
                <a:latin typeface="Baskerville Old Face" pitchFamily="18" charset="0"/>
              </a:rPr>
              <a:t>Coustan</a:t>
            </a:r>
            <a:r>
              <a:rPr lang="en-US" sz="1600" dirty="0" smtClean="0">
                <a:latin typeface="Baskerville Old Face" pitchFamily="18" charset="0"/>
              </a:rPr>
              <a:t>, Dave. How Spyware Works, (</a:t>
            </a:r>
            <a:r>
              <a:rPr lang="en-US" sz="1600" dirty="0" err="1" smtClean="0">
                <a:latin typeface="Baskerville Old Face" pitchFamily="18" charset="0"/>
              </a:rPr>
              <a:t>n.d</a:t>
            </a:r>
            <a:r>
              <a:rPr lang="en-US" sz="1600" dirty="0" smtClean="0">
                <a:latin typeface="Baskerville Old Face" pitchFamily="18" charset="0"/>
              </a:rPr>
              <a:t>) </a:t>
            </a:r>
            <a:r>
              <a:rPr lang="en-US" sz="1600" u="sng" dirty="0" err="1" smtClean="0">
                <a:latin typeface="Baskerville Old Face" pitchFamily="18" charset="0"/>
              </a:rPr>
              <a:t>HowStuffWorks</a:t>
            </a:r>
            <a:r>
              <a:rPr lang="en-US" sz="1600" u="sng" dirty="0" smtClean="0">
                <a:latin typeface="Baskerville Old Face" pitchFamily="18" charset="0"/>
              </a:rPr>
              <a:t>, </a:t>
            </a:r>
            <a:r>
              <a:rPr lang="en-US" sz="1600" dirty="0" smtClean="0">
                <a:latin typeface="Baskerville Old Face" pitchFamily="18" charset="0"/>
              </a:rPr>
              <a:t>November 1, 2010, [http://computer.howstuffworks.com/spyware3.htm]</a:t>
            </a:r>
          </a:p>
          <a:p>
            <a:endParaRPr lang="en-US" sz="1600" dirty="0">
              <a:latin typeface="Baskerville Old Face"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Viruses for 100</a:t>
            </a:r>
            <a:endParaRPr lang="en-US" dirty="0"/>
          </a:p>
        </p:txBody>
      </p:sp>
      <p:sp>
        <p:nvSpPr>
          <p:cNvPr id="9219" name="Content Placeholder 2"/>
          <p:cNvSpPr>
            <a:spLocks noGrp="1"/>
          </p:cNvSpPr>
          <p:nvPr>
            <p:ph idx="1"/>
          </p:nvPr>
        </p:nvSpPr>
        <p:spPr/>
        <p:txBody>
          <a:bodyPr>
            <a:normAutofit lnSpcReduction="10000"/>
          </a:bodyPr>
          <a:lstStyle/>
          <a:p>
            <a:pPr eaLnBrk="1" hangingPunct="1">
              <a:buFont typeface="Wingdings 2" pitchFamily="18" charset="2"/>
              <a:buNone/>
            </a:pPr>
            <a:r>
              <a:rPr lang="en-US" sz="4400" dirty="0" smtClean="0"/>
              <a:t>What do viruses show us ?</a:t>
            </a:r>
          </a:p>
          <a:p>
            <a:pPr eaLnBrk="1" hangingPunct="1">
              <a:buFont typeface="Wingdings 2" pitchFamily="18" charset="2"/>
              <a:buNone/>
            </a:pPr>
            <a:endParaRPr lang="en-US" sz="4400" dirty="0" smtClean="0"/>
          </a:p>
          <a:p>
            <a:pPr eaLnBrk="1" hangingPunct="1">
              <a:buFont typeface="Wingdings 2" pitchFamily="18" charset="2"/>
              <a:buNone/>
            </a:pPr>
            <a:r>
              <a:rPr lang="en-US" sz="4400" dirty="0" smtClean="0">
                <a:hlinkClick r:id="rId2" action="ppaction://hlinksldjump"/>
              </a:rPr>
              <a:t>A. That we have no brain.</a:t>
            </a:r>
            <a:endParaRPr lang="en-US" sz="4400" dirty="0" smtClean="0"/>
          </a:p>
          <a:p>
            <a:pPr eaLnBrk="1" hangingPunct="1">
              <a:buFont typeface="Wingdings 2" pitchFamily="18" charset="2"/>
              <a:buNone/>
            </a:pPr>
            <a:r>
              <a:rPr lang="en-US" sz="4400" dirty="0" smtClean="0">
                <a:hlinkClick r:id="rId3" action="ppaction://hlinksldjump"/>
              </a:rPr>
              <a:t>B. How vulnerable We Are.</a:t>
            </a:r>
            <a:endParaRPr lang="en-US" sz="4400" dirty="0" smtClean="0"/>
          </a:p>
          <a:p>
            <a:pPr eaLnBrk="1" hangingPunct="1">
              <a:buFont typeface="Wingdings 2" pitchFamily="18" charset="2"/>
              <a:buNone/>
            </a:pPr>
            <a:r>
              <a:rPr lang="en-US" sz="4400" dirty="0" smtClean="0">
                <a:hlinkClick r:id="rId2" action="ppaction://hlinksldjump"/>
              </a:rPr>
              <a:t>C. We Don’t Care.</a:t>
            </a:r>
            <a:endParaRPr lang="en-US" sz="4400" dirty="0" smtClean="0"/>
          </a:p>
          <a:p>
            <a:pPr eaLnBrk="1" hangingPunct="1">
              <a:buFont typeface="Wingdings 2" pitchFamily="18" charset="2"/>
              <a:buNone/>
            </a:pPr>
            <a:r>
              <a:rPr lang="en-US" sz="4400" dirty="0" smtClean="0">
                <a:hlinkClick r:id="rId2" action="ppaction://hlinksldjump"/>
              </a:rPr>
              <a:t>D. All of The above.</a:t>
            </a:r>
            <a:endParaRPr lang="en-US" sz="44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Viruses for 200</a:t>
            </a:r>
            <a:endParaRPr lang="en-US" dirty="0"/>
          </a:p>
        </p:txBody>
      </p:sp>
      <p:sp>
        <p:nvSpPr>
          <p:cNvPr id="10243" name="Content Placeholder 2"/>
          <p:cNvSpPr>
            <a:spLocks noGrp="1"/>
          </p:cNvSpPr>
          <p:nvPr>
            <p:ph idx="1"/>
          </p:nvPr>
        </p:nvSpPr>
        <p:spPr/>
        <p:txBody>
          <a:bodyPr>
            <a:normAutofit lnSpcReduction="10000"/>
          </a:bodyPr>
          <a:lstStyle/>
          <a:p>
            <a:pPr eaLnBrk="1" hangingPunct="1"/>
            <a:r>
              <a:rPr lang="en-US" sz="4400" dirty="0" smtClean="0"/>
              <a:t>Most common Viruses ?</a:t>
            </a:r>
          </a:p>
          <a:p>
            <a:pPr eaLnBrk="1" hangingPunct="1"/>
            <a:endParaRPr lang="en-US" sz="4400" dirty="0" smtClean="0"/>
          </a:p>
          <a:p>
            <a:pPr eaLnBrk="1" hangingPunct="1">
              <a:buFont typeface="Wingdings 2" pitchFamily="18" charset="2"/>
              <a:buNone/>
            </a:pPr>
            <a:r>
              <a:rPr lang="en-US" sz="4400" dirty="0" smtClean="0">
                <a:hlinkClick r:id="rId2" action="ppaction://hlinksldjump"/>
              </a:rPr>
              <a:t>A. Email Viruses</a:t>
            </a:r>
            <a:endParaRPr lang="en-US" sz="4400" dirty="0" smtClean="0"/>
          </a:p>
          <a:p>
            <a:pPr eaLnBrk="1" hangingPunct="1">
              <a:buFont typeface="Wingdings 2" pitchFamily="18" charset="2"/>
              <a:buNone/>
            </a:pPr>
            <a:r>
              <a:rPr lang="en-US" sz="4400" dirty="0" smtClean="0">
                <a:hlinkClick r:id="rId2" action="ppaction://hlinksldjump"/>
              </a:rPr>
              <a:t>B. Infections</a:t>
            </a:r>
            <a:endParaRPr lang="en-US" sz="4400" dirty="0" smtClean="0"/>
          </a:p>
          <a:p>
            <a:pPr eaLnBrk="1" hangingPunct="1">
              <a:buFont typeface="Wingdings 2" pitchFamily="18" charset="2"/>
              <a:buNone/>
            </a:pPr>
            <a:r>
              <a:rPr lang="en-US" sz="4400" dirty="0" smtClean="0">
                <a:hlinkClick r:id="rId3" action="ppaction://hlinksldjump"/>
              </a:rPr>
              <a:t>C. Piggyback</a:t>
            </a:r>
            <a:endParaRPr lang="en-US" sz="4400" dirty="0" smtClean="0"/>
          </a:p>
          <a:p>
            <a:pPr eaLnBrk="1" hangingPunct="1">
              <a:buFont typeface="Wingdings 2" pitchFamily="18" charset="2"/>
              <a:buNone/>
            </a:pPr>
            <a:r>
              <a:rPr lang="en-US" sz="4400" dirty="0" smtClean="0">
                <a:hlinkClick r:id="rId2" action="ppaction://hlinksldjump"/>
              </a:rPr>
              <a:t>D. None Of The Above</a:t>
            </a:r>
            <a:endParaRPr lang="en-US" sz="44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fontAlgn="auto" hangingPunct="1">
              <a:spcAft>
                <a:spcPts val="0"/>
              </a:spcAft>
              <a:defRPr/>
            </a:pPr>
            <a:r>
              <a:rPr lang="en-US" dirty="0" smtClean="0"/>
              <a:t>Viruses for 300</a:t>
            </a:r>
          </a:p>
        </p:txBody>
      </p:sp>
      <p:sp>
        <p:nvSpPr>
          <p:cNvPr id="11267" name="Content Placeholder 2"/>
          <p:cNvSpPr>
            <a:spLocks noGrp="1"/>
          </p:cNvSpPr>
          <p:nvPr>
            <p:ph idx="1"/>
          </p:nvPr>
        </p:nvSpPr>
        <p:spPr/>
        <p:txBody>
          <a:bodyPr>
            <a:normAutofit/>
          </a:bodyPr>
          <a:lstStyle/>
          <a:p>
            <a:pPr eaLnBrk="1" hangingPunct="1"/>
            <a:r>
              <a:rPr lang="en-US" sz="3600" dirty="0" smtClean="0"/>
              <a:t>What are worms ?</a:t>
            </a:r>
          </a:p>
          <a:p>
            <a:pPr eaLnBrk="1" hangingPunct="1">
              <a:buFont typeface="Wingdings 2" pitchFamily="18" charset="2"/>
              <a:buNone/>
            </a:pPr>
            <a:endParaRPr lang="en-US" sz="3600" dirty="0" smtClean="0"/>
          </a:p>
          <a:p>
            <a:pPr eaLnBrk="1" hangingPunct="1">
              <a:buFont typeface="Wingdings 2" pitchFamily="18" charset="2"/>
              <a:buNone/>
            </a:pPr>
            <a:r>
              <a:rPr lang="en-US" sz="3600" dirty="0" smtClean="0">
                <a:hlinkClick r:id="rId2" action="ppaction://hlinksldjump"/>
              </a:rPr>
              <a:t>A. Things Underground</a:t>
            </a:r>
            <a:endParaRPr lang="en-US" sz="3600" dirty="0" smtClean="0"/>
          </a:p>
          <a:p>
            <a:pPr eaLnBrk="1" hangingPunct="1">
              <a:buFont typeface="Wingdings 2" pitchFamily="18" charset="2"/>
              <a:buNone/>
            </a:pPr>
            <a:r>
              <a:rPr lang="en-US" sz="3600" dirty="0" smtClean="0">
                <a:hlinkClick r:id="rId3" action="ppaction://hlinksldjump"/>
              </a:rPr>
              <a:t>B. Small Piece Of Software</a:t>
            </a:r>
            <a:endParaRPr lang="en-US" sz="3600" dirty="0" smtClean="0"/>
          </a:p>
          <a:p>
            <a:pPr eaLnBrk="1" hangingPunct="1">
              <a:buFont typeface="Wingdings 2" pitchFamily="18" charset="2"/>
              <a:buNone/>
            </a:pPr>
            <a:r>
              <a:rPr lang="en-US" sz="3600" dirty="0" smtClean="0">
                <a:hlinkClick r:id="rId4" action="ppaction://hlinksldjump"/>
              </a:rPr>
              <a:t>C. </a:t>
            </a:r>
            <a:r>
              <a:rPr lang="en-US" sz="3600" dirty="0" smtClean="0">
                <a:hlinkClick r:id="rId2" action="ppaction://hlinksldjump"/>
              </a:rPr>
              <a:t>They Help Make A computer Generate</a:t>
            </a:r>
          </a:p>
          <a:p>
            <a:pPr eaLnBrk="1" hangingPunct="1">
              <a:buFont typeface="Wingdings 2" pitchFamily="18" charset="2"/>
              <a:buNone/>
            </a:pPr>
            <a:r>
              <a:rPr lang="en-US" sz="3600" dirty="0" smtClean="0">
                <a:hlinkClick r:id="rId2" action="ppaction://hlinksldjump"/>
              </a:rPr>
              <a:t>D. Something that breaks down your cpu.</a:t>
            </a:r>
            <a:endParaRPr lang="en-US" sz="36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Viruses for 400</a:t>
            </a:r>
            <a:endParaRPr lang="en-US" dirty="0"/>
          </a:p>
        </p:txBody>
      </p:sp>
      <p:sp>
        <p:nvSpPr>
          <p:cNvPr id="12291" name="Content Placeholder 2"/>
          <p:cNvSpPr>
            <a:spLocks noGrp="1"/>
          </p:cNvSpPr>
          <p:nvPr>
            <p:ph idx="1"/>
          </p:nvPr>
        </p:nvSpPr>
        <p:spPr/>
        <p:txBody>
          <a:bodyPr/>
          <a:lstStyle/>
          <a:p>
            <a:pPr eaLnBrk="1" hangingPunct="1"/>
            <a:r>
              <a:rPr lang="en-US" sz="4000" dirty="0" smtClean="0"/>
              <a:t>Why Do People Create Viruses ?</a:t>
            </a:r>
          </a:p>
          <a:p>
            <a:pPr eaLnBrk="1" hangingPunct="1"/>
            <a:endParaRPr lang="en-US" sz="4000" dirty="0" smtClean="0"/>
          </a:p>
          <a:p>
            <a:pPr eaLnBrk="1" hangingPunct="1">
              <a:buFont typeface="Wingdings 2" pitchFamily="18" charset="2"/>
              <a:buNone/>
            </a:pPr>
            <a:r>
              <a:rPr lang="en-US" sz="4000" dirty="0" smtClean="0">
                <a:hlinkClick r:id="rId2" action="ppaction://hlinksldjump"/>
              </a:rPr>
              <a:t>A. They Are Bored</a:t>
            </a:r>
          </a:p>
          <a:p>
            <a:pPr eaLnBrk="1" hangingPunct="1">
              <a:buFont typeface="Wingdings 2" pitchFamily="18" charset="2"/>
              <a:buNone/>
            </a:pPr>
            <a:r>
              <a:rPr lang="en-US" sz="4000" dirty="0" smtClean="0">
                <a:hlinkClick r:id="rId2" action="ppaction://hlinksldjump"/>
              </a:rPr>
              <a:t>B. They Have No Life</a:t>
            </a:r>
            <a:endParaRPr lang="en-US" sz="4000" dirty="0" smtClean="0"/>
          </a:p>
          <a:p>
            <a:pPr eaLnBrk="1" hangingPunct="1">
              <a:buFont typeface="Wingdings 2" pitchFamily="18" charset="2"/>
              <a:buNone/>
            </a:pPr>
            <a:r>
              <a:rPr lang="en-US" sz="4000" dirty="0" smtClean="0">
                <a:hlinkClick r:id="rId2" action="ppaction://hlinksldjump"/>
              </a:rPr>
              <a:t>C. The Thrill Of Doing It</a:t>
            </a:r>
            <a:endParaRPr lang="en-US" sz="4000" dirty="0" smtClean="0"/>
          </a:p>
          <a:p>
            <a:pPr eaLnBrk="1" hangingPunct="1">
              <a:buFont typeface="Wingdings 2" pitchFamily="18" charset="2"/>
              <a:buNone/>
            </a:pPr>
            <a:r>
              <a:rPr lang="en-US" sz="4000" dirty="0" smtClean="0">
                <a:hlinkClick r:id="rId3" action="ppaction://hlinksldjump"/>
              </a:rPr>
              <a:t>D. All Of The Above</a:t>
            </a:r>
            <a:endParaRPr lang="en-US" sz="4000" dirty="0" smtClean="0"/>
          </a:p>
          <a:p>
            <a:pPr eaLnBrk="1" hangingPunct="1">
              <a:buFont typeface="Wingdings 2" pitchFamily="18" charset="2"/>
              <a:buNone/>
            </a:pPr>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fontAlgn="auto" hangingPunct="1">
              <a:spcAft>
                <a:spcPts val="0"/>
              </a:spcAft>
              <a:defRPr/>
            </a:pPr>
            <a:r>
              <a:rPr lang="en-US" dirty="0" smtClean="0"/>
              <a:t>Viruses for 500</a:t>
            </a:r>
          </a:p>
        </p:txBody>
      </p:sp>
      <p:sp>
        <p:nvSpPr>
          <p:cNvPr id="13315" name="Content Placeholder 2"/>
          <p:cNvSpPr>
            <a:spLocks noGrp="1"/>
          </p:cNvSpPr>
          <p:nvPr>
            <p:ph idx="1"/>
          </p:nvPr>
        </p:nvSpPr>
        <p:spPr/>
        <p:txBody>
          <a:bodyPr>
            <a:normAutofit fontScale="92500"/>
          </a:bodyPr>
          <a:lstStyle/>
          <a:p>
            <a:pPr eaLnBrk="1" hangingPunct="1"/>
            <a:r>
              <a:rPr lang="en-US" sz="4000" dirty="0" smtClean="0"/>
              <a:t>Ways To Protect Yourself ?</a:t>
            </a:r>
          </a:p>
          <a:p>
            <a:pPr eaLnBrk="1" hangingPunct="1"/>
            <a:endParaRPr lang="en-US" sz="4000" dirty="0" smtClean="0"/>
          </a:p>
          <a:p>
            <a:pPr eaLnBrk="1" hangingPunct="1">
              <a:buFont typeface="Wingdings 2" pitchFamily="18" charset="2"/>
              <a:buNone/>
            </a:pPr>
            <a:r>
              <a:rPr lang="en-US" sz="4000" dirty="0" smtClean="0">
                <a:hlinkClick r:id="rId2" action="ppaction://hlinksldjump"/>
              </a:rPr>
              <a:t>A. Throw Your Cpu Out.</a:t>
            </a:r>
            <a:endParaRPr lang="en-US" sz="4000" dirty="0" smtClean="0"/>
          </a:p>
          <a:p>
            <a:pPr>
              <a:buNone/>
            </a:pPr>
            <a:r>
              <a:rPr lang="en-US" sz="4000" dirty="0" smtClean="0">
                <a:hlinkClick r:id="rId2" action="ppaction://hlinksldjump"/>
              </a:rPr>
              <a:t>B. Get Macro Virus Protection Or Norton.</a:t>
            </a:r>
            <a:endParaRPr lang="en-US" sz="4000" dirty="0" smtClean="0"/>
          </a:p>
          <a:p>
            <a:pPr eaLnBrk="1" hangingPunct="1">
              <a:buFont typeface="Wingdings 2" pitchFamily="18" charset="2"/>
              <a:buNone/>
            </a:pPr>
            <a:r>
              <a:rPr lang="en-US" sz="4000" dirty="0" smtClean="0">
                <a:hlinkClick r:id="rId2" action="ppaction://hlinksldjump"/>
              </a:rPr>
              <a:t>C. Get Spyware Protection</a:t>
            </a:r>
            <a:endParaRPr lang="en-US" sz="4000" dirty="0" smtClean="0"/>
          </a:p>
          <a:p>
            <a:pPr eaLnBrk="1" hangingPunct="1">
              <a:buFont typeface="Wingdings 2" pitchFamily="18" charset="2"/>
              <a:buNone/>
            </a:pPr>
            <a:r>
              <a:rPr lang="en-US" sz="4000" dirty="0" smtClean="0">
                <a:hlinkClick r:id="rId3" action="ppaction://hlinksldjump"/>
              </a:rPr>
              <a:t>D. B and C</a:t>
            </a:r>
            <a:endParaRPr lang="en-US" sz="40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5" descr="untitled.bmp">
            <a:hlinkClick r:id="rId2" action="ppaction://hlinksldjump"/>
          </p:cNvPr>
          <p:cNvPicPr>
            <a:picLocks noGrp="1" noChangeAspect="1"/>
          </p:cNvPicPr>
          <p:nvPr>
            <p:ph idx="1"/>
          </p:nvPr>
        </p:nvPicPr>
        <p:blipFill>
          <a:blip r:embed="rId3" cstate="print"/>
          <a:srcRect/>
          <a:stretch>
            <a:fillRect/>
          </a:stretch>
        </p:blipFill>
        <p:spPr>
          <a:xfrm>
            <a:off x="1981200" y="152400"/>
            <a:ext cx="3962400" cy="3983038"/>
          </a:xfrm>
        </p:spPr>
      </p:pic>
      <p:sp>
        <p:nvSpPr>
          <p:cNvPr id="9" name="Rectangle 8"/>
          <p:cNvSpPr/>
          <p:nvPr/>
        </p:nvSpPr>
        <p:spPr>
          <a:xfrm>
            <a:off x="990600" y="4495800"/>
            <a:ext cx="6224781" cy="923330"/>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en-US"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2" action="ppaction://hlinksldjump"/>
              </a:rPr>
              <a:t>C O R </a:t>
            </a:r>
            <a:r>
              <a:rPr lang="en-US" sz="5400" b="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2" action="ppaction://hlinksldjump"/>
              </a:rPr>
              <a:t>R</a:t>
            </a:r>
            <a:r>
              <a:rPr lang="en-US"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2" action="ppaction://hlinksldjump"/>
              </a:rPr>
              <a:t> E C T ! ! ! </a:t>
            </a:r>
            <a:endParaRPr lang="en-US"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0" name="Rectangle 9"/>
          <p:cNvSpPr/>
          <p:nvPr/>
        </p:nvSpPr>
        <p:spPr>
          <a:xfrm>
            <a:off x="1371600" y="5410200"/>
            <a:ext cx="5186036" cy="923330"/>
          </a:xfrm>
          <a:prstGeom prst="rect">
            <a:avLst/>
          </a:prstGeom>
          <a:noFill/>
        </p:spPr>
        <p:txBody>
          <a:bodyPr wrap="none">
            <a:spAutoFit/>
          </a:bodyPr>
          <a:lstStyle/>
          <a:p>
            <a:pPr algn="ctr">
              <a:defRPr/>
            </a:pPr>
            <a:r>
              <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hlinkClick r:id="rId2" action="ppaction://hlinksldjump"/>
              </a:rPr>
              <a:t>C O R </a:t>
            </a:r>
            <a:r>
              <a:rPr lang="en-US" sz="5400" b="1" dirty="0" err="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hlinkClick r:id="rId2" action="ppaction://hlinksldjump"/>
              </a:rPr>
              <a:t>R</a:t>
            </a:r>
            <a:r>
              <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hlinkClick r:id="rId2" action="ppaction://hlinksldjump"/>
              </a:rPr>
              <a:t> E C T !</a:t>
            </a:r>
            <a:endPar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4"/>
          <p:cNvSpPr>
            <a:spLocks noGrp="1"/>
          </p:cNvSpPr>
          <p:nvPr>
            <p:ph type="title"/>
          </p:nvPr>
        </p:nvSpPr>
        <p:spPr>
          <a:xfrm>
            <a:off x="457200" y="274638"/>
            <a:ext cx="8229600" cy="3078162"/>
          </a:xfrm>
        </p:spPr>
        <p:txBody>
          <a:bodyPr/>
          <a:lstStyle/>
          <a:p>
            <a:pPr eaLnBrk="1" fontAlgn="auto" hangingPunct="1">
              <a:spcAft>
                <a:spcPts val="0"/>
              </a:spcAft>
              <a:defRPr/>
            </a:pPr>
            <a:r>
              <a:rPr lang="en-US" dirty="0" smtClean="0"/>
              <a:t/>
            </a:r>
            <a:br>
              <a:rPr lang="en-US" dirty="0" smtClean="0"/>
            </a:br>
            <a:endParaRPr lang="en-US" dirty="0" smtClean="0"/>
          </a:p>
        </p:txBody>
      </p:sp>
      <p:pic>
        <p:nvPicPr>
          <p:cNvPr id="15363" name="Picture 4" descr="C:\Program Files\Microsoft Office\MEDIA\CAGCAT10\j0286034.wmf">
            <a:hlinkClick r:id="rId2" action="ppaction://hlinksldjump"/>
          </p:cNvPr>
          <p:cNvPicPr>
            <a:picLocks noChangeAspect="1" noChangeArrowheads="1"/>
          </p:cNvPicPr>
          <p:nvPr/>
        </p:nvPicPr>
        <p:blipFill>
          <a:blip r:embed="rId3" cstate="print"/>
          <a:srcRect/>
          <a:stretch>
            <a:fillRect/>
          </a:stretch>
        </p:blipFill>
        <p:spPr bwMode="auto">
          <a:xfrm>
            <a:off x="1752600" y="228600"/>
            <a:ext cx="4038600" cy="3886200"/>
          </a:xfrm>
          <a:prstGeom prst="rect">
            <a:avLst/>
          </a:prstGeom>
          <a:noFill/>
          <a:ln w="9525">
            <a:noFill/>
            <a:miter lim="800000"/>
            <a:headEnd/>
            <a:tailEnd/>
          </a:ln>
        </p:spPr>
      </p:pic>
      <p:sp>
        <p:nvSpPr>
          <p:cNvPr id="6" name="Rectangle 5"/>
          <p:cNvSpPr/>
          <p:nvPr/>
        </p:nvSpPr>
        <p:spPr>
          <a:xfrm>
            <a:off x="457200" y="4343400"/>
            <a:ext cx="7086600" cy="923330"/>
          </a:xfrm>
          <a:prstGeom prst="rect">
            <a:avLst/>
          </a:prstGeom>
          <a:noFill/>
        </p:spPr>
        <p:txBody>
          <a:bodyPr>
            <a:spAutoFit/>
          </a:bodyPr>
          <a:lstStyle/>
          <a:p>
            <a:pPr algn="ctr">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hlinkClick r:id="rId4" action="ppaction://hlinksldjump"/>
              </a:rPr>
              <a:t>Wrong ! ! ! ! </a:t>
            </a:r>
            <a:endPar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7" name="Rectangle 6"/>
          <p:cNvSpPr/>
          <p:nvPr/>
        </p:nvSpPr>
        <p:spPr>
          <a:xfrm>
            <a:off x="1447800" y="5257800"/>
            <a:ext cx="4955203" cy="923330"/>
          </a:xfrm>
          <a:prstGeom prst="rect">
            <a:avLst/>
          </a:prstGeom>
          <a:noFill/>
        </p:spPr>
        <p:txBody>
          <a:bodyPr wrap="none">
            <a:spAutoFit/>
          </a:bodyPr>
          <a:lstStyle/>
          <a:p>
            <a:pPr algn="ctr">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hlinkClick r:id="rId4" action="ppaction://hlinksldjump"/>
              </a:rPr>
              <a:t>W R O N G ! ! !</a:t>
            </a: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Game Addiction</a:t>
            </a:r>
            <a:endParaRPr lang="en-US" dirty="0"/>
          </a:p>
        </p:txBody>
      </p:sp>
      <p:sp>
        <p:nvSpPr>
          <p:cNvPr id="5" name="Content Placeholder 4"/>
          <p:cNvSpPr>
            <a:spLocks noGrp="1"/>
          </p:cNvSpPr>
          <p:nvPr>
            <p:ph idx="1"/>
          </p:nvPr>
        </p:nvSpPr>
        <p:spPr/>
        <p:txBody>
          <a:bodyPr/>
          <a:lstStyle/>
          <a:p>
            <a:r>
              <a:rPr lang="en-US" dirty="0" smtClean="0"/>
              <a:t> There are many different warning signs of video game addiction. You think about games during activities, lying to friends and family, and feeling irritable when trying to cut off gaming.</a:t>
            </a:r>
          </a:p>
        </p:txBody>
      </p:sp>
      <p:pic>
        <p:nvPicPr>
          <p:cNvPr id="6" name="Picture 5" descr="hfhf.bmp"/>
          <p:cNvPicPr>
            <a:picLocks noChangeAspect="1"/>
          </p:cNvPicPr>
          <p:nvPr/>
        </p:nvPicPr>
        <p:blipFill>
          <a:blip r:embed="rId2" cstate="print"/>
          <a:stretch>
            <a:fillRect/>
          </a:stretch>
        </p:blipFill>
        <p:spPr>
          <a:xfrm>
            <a:off x="3259015" y="4267200"/>
            <a:ext cx="2579810" cy="2163711"/>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fontAlgn="auto" hangingPunct="1">
              <a:spcAft>
                <a:spcPts val="0"/>
              </a:spcAft>
              <a:defRPr/>
            </a:pPr>
            <a:r>
              <a:rPr lang="en-US" dirty="0" smtClean="0"/>
              <a:t>Bibliography</a:t>
            </a:r>
          </a:p>
        </p:txBody>
      </p:sp>
      <p:sp>
        <p:nvSpPr>
          <p:cNvPr id="16387" name="Content Placeholder 2"/>
          <p:cNvSpPr>
            <a:spLocks noGrp="1"/>
          </p:cNvSpPr>
          <p:nvPr>
            <p:ph idx="1"/>
          </p:nvPr>
        </p:nvSpPr>
        <p:spPr/>
        <p:txBody>
          <a:bodyPr/>
          <a:lstStyle/>
          <a:p>
            <a:pPr eaLnBrk="1" hangingPunct="1"/>
            <a:r>
              <a:rPr lang="en-US" dirty="0" smtClean="0"/>
              <a:t>http://computer.howstuffworks.com/spyware.htm</a:t>
            </a:r>
          </a:p>
          <a:p>
            <a:pPr eaLnBrk="1" hangingPunct="1"/>
            <a:r>
              <a:rPr lang="en-US" dirty="0" smtClean="0"/>
              <a:t>http://computer.howstuffworks.com/spyware.htm</a:t>
            </a:r>
          </a:p>
          <a:p>
            <a:pPr eaLnBrk="1" hangingPunct="1"/>
            <a:r>
              <a:rPr lang="en-US" dirty="0" smtClean="0"/>
              <a:t>http://computer.howstuffworks.com/spyware.htm</a:t>
            </a:r>
          </a:p>
          <a:p>
            <a:pPr eaLnBrk="1" hangingPunct="1"/>
            <a:endParaRPr lang="en-US"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defRPr/>
            </a:pPr>
            <a:r>
              <a:rPr lang="en-US" dirty="0" smtClean="0">
                <a:effectLst>
                  <a:outerShdw blurRad="38100" dist="38100" dir="2700000" algn="tl">
                    <a:srgbClr val="000000">
                      <a:alpha val="43137"/>
                    </a:srgbClr>
                  </a:outerShdw>
                </a:effectLst>
              </a:rPr>
              <a:t>Binary Numbers for 100</a:t>
            </a:r>
          </a:p>
        </p:txBody>
      </p:sp>
      <p:sp>
        <p:nvSpPr>
          <p:cNvPr id="6147" name="Content Placeholder 2"/>
          <p:cNvSpPr>
            <a:spLocks noGrp="1"/>
          </p:cNvSpPr>
          <p:nvPr>
            <p:ph idx="1"/>
          </p:nvPr>
        </p:nvSpPr>
        <p:spPr/>
        <p:txBody>
          <a:bodyPr/>
          <a:lstStyle/>
          <a:p>
            <a:pPr algn="ctr">
              <a:buFontTx/>
              <a:buNone/>
            </a:pPr>
            <a:r>
              <a:rPr lang="en-US" dirty="0" smtClean="0"/>
              <a:t>What numbers do binary numbers use?</a:t>
            </a:r>
          </a:p>
          <a:p>
            <a:pPr marL="971550" lvl="1" indent="-514350">
              <a:buFontTx/>
              <a:buAutoNum type="alphaLcParenR"/>
            </a:pPr>
            <a:endParaRPr lang="en-US" dirty="0" smtClean="0">
              <a:hlinkClick r:id="rId2" action="ppaction://hlinksldjump"/>
            </a:endParaRPr>
          </a:p>
          <a:p>
            <a:pPr marL="971550" lvl="1" indent="-514350">
              <a:buFontTx/>
              <a:buAutoNum type="alphaLcParenR"/>
            </a:pPr>
            <a:r>
              <a:rPr lang="en-US" dirty="0" smtClean="0">
                <a:hlinkClick r:id="rId2" action="ppaction://hlinksldjump"/>
              </a:rPr>
              <a:t>1 and 2</a:t>
            </a:r>
            <a:endParaRPr lang="en-US" dirty="0" smtClean="0"/>
          </a:p>
          <a:p>
            <a:pPr marL="971550" lvl="1" indent="-514350">
              <a:buFontTx/>
              <a:buAutoNum type="alphaLcParenR"/>
            </a:pPr>
            <a:r>
              <a:rPr lang="en-US" dirty="0" smtClean="0">
                <a:hlinkClick r:id="rId3" action="ppaction://hlinksldjump"/>
              </a:rPr>
              <a:t>0 and 1</a:t>
            </a:r>
            <a:endParaRPr lang="en-US" dirty="0" smtClean="0"/>
          </a:p>
          <a:p>
            <a:pPr marL="971550" lvl="1" indent="-514350">
              <a:buFontTx/>
              <a:buAutoNum type="alphaLcParenR"/>
            </a:pPr>
            <a:r>
              <a:rPr lang="en-US" dirty="0" smtClean="0">
                <a:hlinkClick r:id="rId2" action="ppaction://hlinksldjump"/>
              </a:rPr>
              <a:t>10 and 20 </a:t>
            </a:r>
            <a:endParaRPr lang="en-US" dirty="0" smtClean="0"/>
          </a:p>
          <a:p>
            <a:pPr marL="971550" lvl="1" indent="-514350">
              <a:buFontTx/>
              <a:buAutoNum type="alphaLcParenR"/>
            </a:pPr>
            <a:r>
              <a:rPr lang="en-US" dirty="0" smtClean="0">
                <a:hlinkClick r:id="rId2" action="ppaction://hlinksldjump"/>
              </a:rPr>
              <a:t>3 and 4</a:t>
            </a:r>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defRPr/>
            </a:pPr>
            <a:r>
              <a:rPr lang="en-US" dirty="0" smtClean="0">
                <a:effectLst>
                  <a:outerShdw blurRad="38100" dist="38100" dir="2700000" algn="tl">
                    <a:srgbClr val="000000">
                      <a:alpha val="43137"/>
                    </a:srgbClr>
                  </a:outerShdw>
                </a:effectLst>
              </a:rPr>
              <a:t>Binary Numbers for 200</a:t>
            </a:r>
          </a:p>
        </p:txBody>
      </p:sp>
      <p:sp>
        <p:nvSpPr>
          <p:cNvPr id="11267" name="Content Placeholder 2"/>
          <p:cNvSpPr>
            <a:spLocks noGrp="1"/>
          </p:cNvSpPr>
          <p:nvPr>
            <p:ph idx="1"/>
          </p:nvPr>
        </p:nvSpPr>
        <p:spPr>
          <a:xfrm>
            <a:off x="457200" y="1371600"/>
            <a:ext cx="8229600" cy="4525963"/>
          </a:xfrm>
        </p:spPr>
        <p:txBody>
          <a:bodyPr/>
          <a:lstStyle/>
          <a:p>
            <a:pPr algn="ctr">
              <a:buFontTx/>
              <a:buNone/>
            </a:pPr>
            <a:r>
              <a:rPr lang="en-US" dirty="0" smtClean="0"/>
              <a:t>Add the following binary numbers.</a:t>
            </a:r>
          </a:p>
          <a:p>
            <a:pPr algn="ctr">
              <a:buFontTx/>
              <a:buNone/>
            </a:pPr>
            <a:r>
              <a:rPr lang="en-US" dirty="0" smtClean="0"/>
              <a:t>	1011101</a:t>
            </a:r>
          </a:p>
          <a:p>
            <a:pPr algn="ctr">
              <a:buFontTx/>
              <a:buNone/>
            </a:pPr>
            <a:r>
              <a:rPr lang="en-US" dirty="0" smtClean="0"/>
              <a:t> +</a:t>
            </a:r>
            <a:r>
              <a:rPr lang="en-US" u="sng" dirty="0" smtClean="0"/>
              <a:t>1000000</a:t>
            </a:r>
          </a:p>
          <a:p>
            <a:pPr>
              <a:buFontTx/>
              <a:buAutoNum type="alphaLcParenR"/>
            </a:pPr>
            <a:r>
              <a:rPr lang="en-US" dirty="0" smtClean="0">
                <a:hlinkClick r:id="rId2" action="ppaction://hlinksldjump"/>
              </a:rPr>
              <a:t>11101010</a:t>
            </a:r>
            <a:endParaRPr lang="en-US" dirty="0" smtClean="0"/>
          </a:p>
          <a:p>
            <a:pPr>
              <a:buFontTx/>
              <a:buAutoNum type="alphaLcParenR"/>
            </a:pPr>
            <a:r>
              <a:rPr lang="en-US" dirty="0" smtClean="0">
                <a:hlinkClick r:id="rId2" action="ppaction://hlinksldjump"/>
              </a:rPr>
              <a:t>1001110</a:t>
            </a:r>
            <a:endParaRPr lang="en-US" dirty="0" smtClean="0"/>
          </a:p>
          <a:p>
            <a:pPr>
              <a:buFontTx/>
              <a:buAutoNum type="alphaLcParenR"/>
            </a:pPr>
            <a:r>
              <a:rPr lang="en-US" dirty="0" smtClean="0">
                <a:hlinkClick r:id="rId3" action="ppaction://hlinksldjump"/>
              </a:rPr>
              <a:t>10011101</a:t>
            </a:r>
            <a:endParaRPr lang="en-US" dirty="0" smtClean="0"/>
          </a:p>
          <a:p>
            <a:pPr>
              <a:buFontTx/>
              <a:buAutoNum type="alphaLcParenR"/>
            </a:pPr>
            <a:r>
              <a:rPr lang="en-US" dirty="0" smtClean="0">
                <a:hlinkClick r:id="rId2" action="ppaction://hlinksldjump"/>
              </a:rPr>
              <a:t>10011102</a:t>
            </a:r>
            <a:endParaRPr lang="en-US" dirty="0" smtClean="0"/>
          </a:p>
          <a:p>
            <a:pPr>
              <a:buFontTx/>
              <a:buNone/>
            </a:pPr>
            <a:endParaRPr lang="en-US" u="sng" dirty="0" smtClean="0"/>
          </a:p>
          <a:p>
            <a:pPr>
              <a:buFontTx/>
              <a:buNone/>
            </a:pPr>
            <a:endParaRPr lang="en-US" u="sng"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ffectLst>
                  <a:outerShdw blurRad="38100" dist="38100" dir="2700000" algn="tl">
                    <a:srgbClr val="000000">
                      <a:alpha val="43137"/>
                    </a:srgbClr>
                  </a:outerShdw>
                </a:effectLst>
              </a:rPr>
              <a:t>Binary Numbers for 300</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buFontTx/>
              <a:buNone/>
            </a:pPr>
            <a:r>
              <a:rPr lang="en-US" dirty="0" smtClean="0"/>
              <a:t>   Determine the two’s compliment of the binary number 01100101.</a:t>
            </a:r>
          </a:p>
          <a:p>
            <a:pPr>
              <a:buFontTx/>
              <a:buAutoNum type="alphaLcParenR"/>
            </a:pPr>
            <a:endParaRPr lang="en-US" dirty="0" smtClean="0"/>
          </a:p>
          <a:p>
            <a:pPr>
              <a:buFontTx/>
              <a:buAutoNum type="alphaLcParenR"/>
            </a:pPr>
            <a:r>
              <a:rPr lang="en-US" dirty="0" smtClean="0">
                <a:hlinkClick r:id="rId2" action="ppaction://hlinksldjump"/>
              </a:rPr>
              <a:t>10011010</a:t>
            </a:r>
            <a:endParaRPr lang="en-US" dirty="0" smtClean="0"/>
          </a:p>
          <a:p>
            <a:pPr>
              <a:buFontTx/>
              <a:buAutoNum type="alphaLcParenR"/>
            </a:pPr>
            <a:r>
              <a:rPr lang="en-US" dirty="0" smtClean="0">
                <a:hlinkClick r:id="rId3" action="ppaction://hlinksldjump"/>
              </a:rPr>
              <a:t>11010101</a:t>
            </a:r>
            <a:endParaRPr lang="en-US" dirty="0" smtClean="0"/>
          </a:p>
          <a:p>
            <a:pPr>
              <a:buFontTx/>
              <a:buAutoNum type="alphaLcParenR"/>
            </a:pPr>
            <a:r>
              <a:rPr lang="en-US" dirty="0" smtClean="0">
                <a:hlinkClick r:id="rId3" action="ppaction://hlinksldjump"/>
              </a:rPr>
              <a:t>01100110</a:t>
            </a:r>
            <a:endParaRPr lang="en-US" dirty="0" smtClean="0"/>
          </a:p>
          <a:p>
            <a:pPr>
              <a:buFontTx/>
              <a:buAutoNum type="alphaLcParenR"/>
            </a:pPr>
            <a:r>
              <a:rPr lang="en-US" dirty="0" smtClean="0">
                <a:hlinkClick r:id="rId3" action="ppaction://hlinksldjump"/>
              </a:rPr>
              <a:t>10011011</a:t>
            </a:r>
            <a:endParaRPr lang="en-US"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ffectLst>
                  <a:outerShdw blurRad="38100" dist="38100" dir="2700000" algn="tl">
                    <a:srgbClr val="000000">
                      <a:alpha val="43137"/>
                    </a:srgbClr>
                  </a:outerShdw>
                </a:effectLst>
              </a:rPr>
              <a:t>Binary Numbers for 400</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buFontTx/>
              <a:buNone/>
            </a:pPr>
            <a:r>
              <a:rPr lang="en-US" dirty="0" smtClean="0"/>
              <a:t>	Which number is </a:t>
            </a:r>
            <a:r>
              <a:rPr lang="en-US" dirty="0" smtClean="0">
                <a:effectLst>
                  <a:outerShdw blurRad="38100" dist="38100" dir="2700000" algn="tl">
                    <a:srgbClr val="000000">
                      <a:alpha val="43137"/>
                    </a:srgbClr>
                  </a:outerShdw>
                </a:effectLst>
              </a:rPr>
              <a:t>not</a:t>
            </a:r>
            <a:r>
              <a:rPr lang="en-US" dirty="0" smtClean="0"/>
              <a:t> a binary number?</a:t>
            </a:r>
          </a:p>
          <a:p>
            <a:pPr>
              <a:buFontTx/>
              <a:buAutoNum type="alphaLcParenR"/>
            </a:pPr>
            <a:r>
              <a:rPr lang="en-US" dirty="0" smtClean="0">
                <a:hlinkClick r:id="rId2" action="ppaction://hlinksldjump"/>
              </a:rPr>
              <a:t>100</a:t>
            </a:r>
            <a:endParaRPr lang="en-US" dirty="0" smtClean="0"/>
          </a:p>
          <a:p>
            <a:pPr>
              <a:buFontTx/>
              <a:buAutoNum type="alphaLcParenR"/>
            </a:pPr>
            <a:r>
              <a:rPr lang="en-US" dirty="0" smtClean="0">
                <a:hlinkClick r:id="rId2" action="ppaction://hlinksldjump"/>
              </a:rPr>
              <a:t>10101</a:t>
            </a:r>
            <a:endParaRPr lang="en-US" dirty="0" smtClean="0"/>
          </a:p>
          <a:p>
            <a:pPr>
              <a:buFontTx/>
              <a:buAutoNum type="alphaLcParenR"/>
            </a:pPr>
            <a:r>
              <a:rPr lang="en-US" dirty="0" smtClean="0">
                <a:hlinkClick r:id="rId3" action="ppaction://hlinksldjump"/>
              </a:rPr>
              <a:t>1007</a:t>
            </a:r>
            <a:endParaRPr lang="en-US" dirty="0" smtClean="0"/>
          </a:p>
          <a:p>
            <a:pPr>
              <a:buFontTx/>
              <a:buAutoNum type="alphaLcParenR"/>
            </a:pPr>
            <a:r>
              <a:rPr lang="en-US" dirty="0" smtClean="0">
                <a:hlinkClick r:id="rId2" action="ppaction://hlinksldjump"/>
              </a:rPr>
              <a:t>01010</a:t>
            </a:r>
            <a:endParaRPr lang="en-US"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defRPr/>
            </a:pPr>
            <a:r>
              <a:rPr lang="en-US" dirty="0" smtClean="0">
                <a:effectLst>
                  <a:outerShdw blurRad="38100" dist="38100" dir="2700000" algn="tl">
                    <a:srgbClr val="000000">
                      <a:alpha val="43137"/>
                    </a:srgbClr>
                  </a:outerShdw>
                </a:effectLst>
              </a:rPr>
              <a:t>Binary Numbers for 500</a:t>
            </a:r>
          </a:p>
        </p:txBody>
      </p:sp>
      <p:sp>
        <p:nvSpPr>
          <p:cNvPr id="12291" name="Content Placeholder 2"/>
          <p:cNvSpPr>
            <a:spLocks noGrp="1"/>
          </p:cNvSpPr>
          <p:nvPr>
            <p:ph idx="1"/>
          </p:nvPr>
        </p:nvSpPr>
        <p:spPr>
          <a:xfrm>
            <a:off x="381000" y="1600200"/>
            <a:ext cx="8229600" cy="4525963"/>
          </a:xfrm>
        </p:spPr>
        <p:txBody>
          <a:bodyPr/>
          <a:lstStyle/>
          <a:p>
            <a:pPr>
              <a:buFontTx/>
              <a:buNone/>
            </a:pPr>
            <a:r>
              <a:rPr lang="en-US" dirty="0" smtClean="0"/>
              <a:t>Solve using the formula: </a:t>
            </a:r>
          </a:p>
          <a:p>
            <a:pPr>
              <a:buFontTx/>
              <a:buNone/>
            </a:pPr>
            <a:r>
              <a:rPr lang="en-US" dirty="0" smtClean="0"/>
              <a:t>          11010011</a:t>
            </a:r>
          </a:p>
          <a:p>
            <a:pPr>
              <a:buFontTx/>
              <a:buAutoNum type="alphaLcParenR"/>
            </a:pPr>
            <a:r>
              <a:rPr lang="en-US" dirty="0" smtClean="0">
                <a:hlinkClick r:id="rId3" action="ppaction://hlinksldjump"/>
              </a:rPr>
              <a:t>2.11</a:t>
            </a:r>
            <a:endParaRPr lang="en-US" dirty="0" smtClean="0"/>
          </a:p>
          <a:p>
            <a:pPr>
              <a:buFontTx/>
              <a:buAutoNum type="alphaLcParenR"/>
            </a:pPr>
            <a:r>
              <a:rPr lang="en-US" dirty="0" smtClean="0">
                <a:hlinkClick r:id="rId3" action="ppaction://hlinksldjump"/>
              </a:rPr>
              <a:t>112</a:t>
            </a:r>
            <a:endParaRPr lang="en-US" dirty="0" smtClean="0"/>
          </a:p>
          <a:p>
            <a:pPr>
              <a:buFontTx/>
              <a:buAutoNum type="alphaLcParenR"/>
            </a:pPr>
            <a:r>
              <a:rPr lang="en-US" dirty="0" smtClean="0">
                <a:hlinkClick r:id="rId4" action="ppaction://hlinksldjump"/>
              </a:rPr>
              <a:t>211</a:t>
            </a:r>
            <a:endParaRPr lang="en-US" dirty="0" smtClean="0"/>
          </a:p>
          <a:p>
            <a:pPr>
              <a:buFontTx/>
              <a:buAutoNum type="alphaLcParenR"/>
            </a:pPr>
            <a:r>
              <a:rPr lang="en-US" dirty="0" smtClean="0">
                <a:hlinkClick r:id="rId3" action="ppaction://hlinksldjump"/>
              </a:rPr>
              <a:t>12</a:t>
            </a:r>
            <a:endParaRPr lang="en-US" dirty="0" smtClean="0"/>
          </a:p>
        </p:txBody>
      </p:sp>
      <p:graphicFrame>
        <p:nvGraphicFramePr>
          <p:cNvPr id="4" name="Table 3"/>
          <p:cNvGraphicFramePr>
            <a:graphicFrameLocks noGrp="1"/>
          </p:cNvGraphicFramePr>
          <p:nvPr/>
        </p:nvGraphicFramePr>
        <p:xfrm>
          <a:off x="5029200" y="1752600"/>
          <a:ext cx="3927789" cy="708660"/>
        </p:xfrm>
        <a:graphic>
          <a:graphicData uri="http://schemas.openxmlformats.org/drawingml/2006/table">
            <a:tbl>
              <a:tblPr firstRow="1" bandRow="1">
                <a:tableStyleId>{5C22544A-7EE6-4342-B048-85BDC9FD1C3A}</a:tableStyleId>
              </a:tblPr>
              <a:tblGrid>
                <a:gridCol w="714390"/>
                <a:gridCol w="459057"/>
                <a:gridCol w="459057"/>
                <a:gridCol w="459057"/>
                <a:gridCol w="459057"/>
                <a:gridCol w="459057"/>
                <a:gridCol w="459057"/>
                <a:gridCol w="459057"/>
              </a:tblGrid>
              <a:tr h="292100">
                <a:tc>
                  <a:txBody>
                    <a:bodyPr/>
                    <a:lstStyle/>
                    <a:p>
                      <a:r>
                        <a:rPr lang="en-US" sz="1650" dirty="0" smtClean="0"/>
                        <a:t>128</a:t>
                      </a:r>
                      <a:endParaRPr lang="en-US" sz="1650" dirty="0"/>
                    </a:p>
                  </a:txBody>
                  <a:tcPr/>
                </a:tc>
                <a:tc>
                  <a:txBody>
                    <a:bodyPr/>
                    <a:lstStyle/>
                    <a:p>
                      <a:r>
                        <a:rPr lang="en-US" sz="1650" dirty="0" smtClean="0"/>
                        <a:t>64</a:t>
                      </a:r>
                      <a:endParaRPr lang="en-US" sz="1650" dirty="0"/>
                    </a:p>
                  </a:txBody>
                  <a:tcPr/>
                </a:tc>
                <a:tc>
                  <a:txBody>
                    <a:bodyPr/>
                    <a:lstStyle/>
                    <a:p>
                      <a:r>
                        <a:rPr lang="en-US" sz="1650" dirty="0" smtClean="0"/>
                        <a:t>32</a:t>
                      </a:r>
                      <a:endParaRPr lang="en-US" sz="1650" dirty="0"/>
                    </a:p>
                  </a:txBody>
                  <a:tcPr/>
                </a:tc>
                <a:tc>
                  <a:txBody>
                    <a:bodyPr/>
                    <a:lstStyle/>
                    <a:p>
                      <a:r>
                        <a:rPr lang="en-US" sz="1650" dirty="0" smtClean="0"/>
                        <a:t>16</a:t>
                      </a:r>
                      <a:endParaRPr lang="en-US" sz="1650" dirty="0"/>
                    </a:p>
                  </a:txBody>
                  <a:tcPr/>
                </a:tc>
                <a:tc>
                  <a:txBody>
                    <a:bodyPr/>
                    <a:lstStyle/>
                    <a:p>
                      <a:r>
                        <a:rPr lang="en-US" sz="1650" dirty="0" smtClean="0"/>
                        <a:t>8</a:t>
                      </a:r>
                      <a:endParaRPr lang="en-US" sz="1650" dirty="0"/>
                    </a:p>
                  </a:txBody>
                  <a:tcPr/>
                </a:tc>
                <a:tc>
                  <a:txBody>
                    <a:bodyPr/>
                    <a:lstStyle/>
                    <a:p>
                      <a:r>
                        <a:rPr lang="en-US" sz="1650" dirty="0" smtClean="0"/>
                        <a:t>4</a:t>
                      </a:r>
                      <a:endParaRPr lang="en-US" sz="1650" dirty="0"/>
                    </a:p>
                  </a:txBody>
                  <a:tcPr/>
                </a:tc>
                <a:tc>
                  <a:txBody>
                    <a:bodyPr/>
                    <a:lstStyle/>
                    <a:p>
                      <a:r>
                        <a:rPr lang="en-US" sz="1650" dirty="0" smtClean="0"/>
                        <a:t>2</a:t>
                      </a:r>
                      <a:endParaRPr lang="en-US" sz="1650" dirty="0"/>
                    </a:p>
                  </a:txBody>
                  <a:tcPr/>
                </a:tc>
                <a:tc>
                  <a:txBody>
                    <a:bodyPr/>
                    <a:lstStyle/>
                    <a:p>
                      <a:r>
                        <a:rPr lang="en-US" sz="1650" dirty="0" smtClean="0"/>
                        <a:t>1</a:t>
                      </a:r>
                      <a:endParaRPr lang="en-US" sz="1650" dirty="0"/>
                    </a:p>
                  </a:txBody>
                  <a:tcPr/>
                </a:tc>
              </a:tr>
              <a:tr h="2921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4"/>
          <p:cNvSpPr>
            <a:spLocks noGrp="1"/>
          </p:cNvSpPr>
          <p:nvPr>
            <p:ph type="title"/>
          </p:nvPr>
        </p:nvSpPr>
        <p:spPr>
          <a:xfrm>
            <a:off x="914400" y="5943600"/>
            <a:ext cx="6934200" cy="487363"/>
          </a:xfrm>
        </p:spPr>
        <p:txBody>
          <a:bodyPr>
            <a:normAutofit fontScale="90000"/>
          </a:bodyPr>
          <a:lstStyle/>
          <a:p>
            <a:pPr>
              <a:defRPr/>
            </a:pPr>
            <a:r>
              <a:rPr lang="en-US" dirty="0" smtClean="0">
                <a:latin typeface="Baskerville Old Face" pitchFamily="18" charset="0"/>
              </a:rPr>
              <a:t> </a:t>
            </a:r>
            <a:r>
              <a:rPr lang="en-US" sz="2400" dirty="0" smtClean="0"/>
              <a:t> Return to the </a:t>
            </a:r>
            <a:r>
              <a:rPr lang="en-US" sz="2400" dirty="0" smtClean="0">
                <a:hlinkClick r:id="rId2" action="ppaction://hlinksldjump"/>
              </a:rPr>
              <a:t>game board</a:t>
            </a:r>
            <a:endParaRPr lang="en-US" sz="2400" dirty="0" smtClean="0">
              <a:solidFill>
                <a:schemeClr val="tx1">
                  <a:lumMod val="75000"/>
                  <a:lumOff val="25000"/>
                </a:schemeClr>
              </a:solidFill>
              <a:effectLst>
                <a:outerShdw blurRad="38100" dist="38100" dir="2700000" algn="tl">
                  <a:srgbClr val="000000">
                    <a:alpha val="43137"/>
                  </a:srgbClr>
                </a:outerShdw>
              </a:effectLst>
            </a:endParaRPr>
          </a:p>
        </p:txBody>
      </p:sp>
      <p:sp>
        <p:nvSpPr>
          <p:cNvPr id="5" name="Rectangle 4"/>
          <p:cNvSpPr/>
          <p:nvPr/>
        </p:nvSpPr>
        <p:spPr>
          <a:xfrm>
            <a:off x="1676400" y="5029200"/>
            <a:ext cx="5186036" cy="923330"/>
          </a:xfrm>
          <a:prstGeom prst="rect">
            <a:avLst/>
          </a:prstGeom>
          <a:noFill/>
        </p:spPr>
        <p:txBody>
          <a:bodyPr wrap="none">
            <a:spAutoFit/>
          </a:bodyPr>
          <a:lstStyle/>
          <a:p>
            <a:pPr algn="ctr">
              <a:defRPr/>
            </a:pPr>
            <a:r>
              <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hlinkClick r:id="rId3" action="ppaction://hlinksldjump"/>
              </a:rPr>
              <a:t>C O R </a:t>
            </a:r>
            <a:r>
              <a:rPr lang="en-US" sz="5400" b="1" dirty="0" err="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hlinkClick r:id="rId3" action="ppaction://hlinksldjump"/>
              </a:rPr>
              <a:t>R</a:t>
            </a:r>
            <a:r>
              <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hlinkClick r:id="rId3" action="ppaction://hlinksldjump"/>
              </a:rPr>
              <a:t> E C T !</a:t>
            </a:r>
            <a:endPar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7" name="Content Placeholder 5" descr="untitled.bmp">
            <a:hlinkClick r:id="rId3" action="ppaction://hlinksldjump"/>
          </p:cNvPr>
          <p:cNvPicPr>
            <a:picLocks noGrp="1" noChangeAspect="1"/>
          </p:cNvPicPr>
          <p:nvPr>
            <p:ph idx="1"/>
          </p:nvPr>
        </p:nvPicPr>
        <p:blipFill>
          <a:blip r:embed="rId4" cstate="print"/>
          <a:srcRect/>
          <a:stretch>
            <a:fillRect/>
          </a:stretch>
        </p:blipFill>
        <p:spPr>
          <a:xfrm>
            <a:off x="2362200" y="304800"/>
            <a:ext cx="3962400" cy="3983038"/>
          </a:xfrm>
        </p:spPr>
      </p:pic>
      <p:sp>
        <p:nvSpPr>
          <p:cNvPr id="6" name="Rectangle 5"/>
          <p:cNvSpPr/>
          <p:nvPr/>
        </p:nvSpPr>
        <p:spPr>
          <a:xfrm>
            <a:off x="1295400" y="4114800"/>
            <a:ext cx="6224781" cy="923330"/>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en-US"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3" action="ppaction://hlinksldjump"/>
              </a:rPr>
              <a:t>C O R </a:t>
            </a:r>
            <a:r>
              <a:rPr lang="en-US" sz="5400" b="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3" action="ppaction://hlinksldjump"/>
              </a:rPr>
              <a:t>R</a:t>
            </a:r>
            <a:r>
              <a:rPr lang="en-US"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3" action="ppaction://hlinksldjump"/>
              </a:rPr>
              <a:t> E C T ! ! ! </a:t>
            </a:r>
            <a:endParaRPr lang="en-US"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09600" y="6172200"/>
            <a:ext cx="7543800" cy="411163"/>
          </a:xfrm>
        </p:spPr>
        <p:txBody>
          <a:bodyPr>
            <a:normAutofit fontScale="90000"/>
          </a:bodyPr>
          <a:lstStyle/>
          <a:p>
            <a:r>
              <a:rPr lang="en-US" sz="2800" dirty="0" smtClean="0"/>
              <a:t>Please </a:t>
            </a:r>
            <a:r>
              <a:rPr lang="en-US" sz="2800" dirty="0" smtClean="0">
                <a:hlinkClick r:id="rId2" action="ppaction://hlinksldjump"/>
              </a:rPr>
              <a:t>try again.</a:t>
            </a:r>
            <a:endParaRPr lang="en-US" sz="8000" dirty="0" smtClean="0"/>
          </a:p>
        </p:txBody>
      </p:sp>
      <p:sp>
        <p:nvSpPr>
          <p:cNvPr id="5" name="Rectangle 4"/>
          <p:cNvSpPr/>
          <p:nvPr/>
        </p:nvSpPr>
        <p:spPr>
          <a:xfrm>
            <a:off x="990600" y="4419600"/>
            <a:ext cx="7086600" cy="923330"/>
          </a:xfrm>
          <a:prstGeom prst="rect">
            <a:avLst/>
          </a:prstGeom>
          <a:noFill/>
        </p:spPr>
        <p:txBody>
          <a:bodyPr>
            <a:spAutoFit/>
          </a:bodyPr>
          <a:lstStyle/>
          <a:p>
            <a:pPr algn="ctr">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hlinkClick r:id="rId3" action="ppaction://hlinksldjump"/>
              </a:rPr>
              <a:t>Wrong ! ! ! ! </a:t>
            </a:r>
            <a:endPar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Rectangle 5"/>
          <p:cNvSpPr/>
          <p:nvPr/>
        </p:nvSpPr>
        <p:spPr>
          <a:xfrm>
            <a:off x="1981200" y="5257800"/>
            <a:ext cx="4955203" cy="923330"/>
          </a:xfrm>
          <a:prstGeom prst="rect">
            <a:avLst/>
          </a:prstGeom>
          <a:noFill/>
        </p:spPr>
        <p:txBody>
          <a:bodyPr wrap="none">
            <a:spAutoFit/>
          </a:bodyPr>
          <a:lstStyle/>
          <a:p>
            <a:pPr algn="ctr">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hlinkClick r:id="rId3" action="ppaction://hlinksldjump"/>
              </a:rPr>
              <a:t>W R O N G ! ! !</a:t>
            </a: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7" name="Picture 4" descr="C:\Program Files\Microsoft Office\MEDIA\CAGCAT10\j0286034.wmf">
            <a:hlinkClick r:id="rId4" action="ppaction://hlinksldjump"/>
          </p:cNvPr>
          <p:cNvPicPr>
            <a:picLocks noChangeAspect="1" noChangeArrowheads="1"/>
          </p:cNvPicPr>
          <p:nvPr/>
        </p:nvPicPr>
        <p:blipFill>
          <a:blip r:embed="rId5" cstate="print"/>
          <a:srcRect/>
          <a:stretch>
            <a:fillRect/>
          </a:stretch>
        </p:blipFill>
        <p:spPr bwMode="auto">
          <a:xfrm>
            <a:off x="2209800" y="533400"/>
            <a:ext cx="40386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pPr eaLnBrk="1" hangingPunct="1"/>
            <a:r>
              <a:rPr lang="en-US" dirty="0" smtClean="0"/>
              <a:t>Inside Parts of the Computer for 100</a:t>
            </a:r>
          </a:p>
        </p:txBody>
      </p:sp>
      <p:sp>
        <p:nvSpPr>
          <p:cNvPr id="4099" name="Rectangle 3"/>
          <p:cNvSpPr>
            <a:spLocks noGrp="1" noChangeArrowheads="1"/>
          </p:cNvSpPr>
          <p:nvPr>
            <p:ph idx="1"/>
          </p:nvPr>
        </p:nvSpPr>
        <p:spPr/>
        <p:txBody>
          <a:bodyPr/>
          <a:lstStyle/>
          <a:p>
            <a:pPr eaLnBrk="1" hangingPunct="1"/>
            <a:r>
              <a:rPr lang="en-US" dirty="0" smtClean="0"/>
              <a:t>Why does a computer have a power supply?</a:t>
            </a:r>
          </a:p>
          <a:p>
            <a:pPr lvl="1" eaLnBrk="1" hangingPunct="1"/>
            <a:r>
              <a:rPr lang="en-US" dirty="0" smtClean="0">
                <a:hlinkClick r:id="rId2" action="ppaction://hlinksldjump"/>
              </a:rPr>
              <a:t>A- to keep the computer from over heating </a:t>
            </a:r>
            <a:endParaRPr lang="en-US" dirty="0" smtClean="0"/>
          </a:p>
          <a:p>
            <a:pPr lvl="1" eaLnBrk="1" hangingPunct="1"/>
            <a:r>
              <a:rPr lang="en-US" dirty="0" smtClean="0">
                <a:hlinkClick r:id="rId2" action="ppaction://hlinksldjump"/>
              </a:rPr>
              <a:t>B- to hold memory</a:t>
            </a:r>
            <a:endParaRPr lang="en-US" dirty="0" smtClean="0"/>
          </a:p>
          <a:p>
            <a:pPr lvl="1" eaLnBrk="1" hangingPunct="1"/>
            <a:r>
              <a:rPr lang="en-US" dirty="0" smtClean="0">
                <a:hlinkClick r:id="rId3" action="ppaction://hlinksldjump"/>
              </a:rPr>
              <a:t>C- to power the computer</a:t>
            </a:r>
            <a:endParaRPr lang="en-US" dirty="0" smtClean="0"/>
          </a:p>
          <a:p>
            <a:pPr lvl="1" eaLnBrk="1" hangingPunct="1"/>
            <a:r>
              <a:rPr lang="en-US" dirty="0" smtClean="0">
                <a:hlinkClick r:id="rId2" action="ppaction://hlinksldjump"/>
              </a:rPr>
              <a:t>D- to play games </a:t>
            </a:r>
            <a:endParaRPr lang="en-US" dirty="0"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r>
              <a:rPr lang="en-US" dirty="0" smtClean="0"/>
              <a:t>Inside Parts of the Computer for 200</a:t>
            </a:r>
          </a:p>
        </p:txBody>
      </p:sp>
      <p:sp>
        <p:nvSpPr>
          <p:cNvPr id="5123" name="Rectangle 3"/>
          <p:cNvSpPr>
            <a:spLocks noGrp="1" noChangeArrowheads="1"/>
          </p:cNvSpPr>
          <p:nvPr>
            <p:ph idx="1"/>
          </p:nvPr>
        </p:nvSpPr>
        <p:spPr>
          <a:xfrm>
            <a:off x="381000" y="1600200"/>
            <a:ext cx="8229600" cy="4525963"/>
          </a:xfrm>
        </p:spPr>
        <p:txBody>
          <a:bodyPr/>
          <a:lstStyle/>
          <a:p>
            <a:pPr eaLnBrk="1" hangingPunct="1"/>
            <a:r>
              <a:rPr lang="en-US" dirty="0" smtClean="0"/>
              <a:t>Why does a computer have a case?</a:t>
            </a:r>
          </a:p>
          <a:p>
            <a:pPr lvl="1" eaLnBrk="1" hangingPunct="1"/>
            <a:r>
              <a:rPr lang="en-US" dirty="0" smtClean="0">
                <a:hlinkClick r:id="rId2" action="ppaction://hlinksldjump"/>
              </a:rPr>
              <a:t>A- to stop kids from touching the cords</a:t>
            </a:r>
            <a:endParaRPr lang="en-US" dirty="0" smtClean="0"/>
          </a:p>
          <a:p>
            <a:pPr lvl="1" eaLnBrk="1" hangingPunct="1"/>
            <a:r>
              <a:rPr lang="en-US" dirty="0" smtClean="0">
                <a:hlinkClick r:id="rId3" action="ppaction://hlinksldjump"/>
              </a:rPr>
              <a:t>B- to prevent the computer from damages</a:t>
            </a:r>
            <a:endParaRPr lang="en-US" dirty="0" smtClean="0"/>
          </a:p>
          <a:p>
            <a:pPr lvl="1" eaLnBrk="1" hangingPunct="1"/>
            <a:r>
              <a:rPr lang="en-US" dirty="0" smtClean="0">
                <a:hlinkClick r:id="rId2" action="ppaction://hlinksldjump"/>
              </a:rPr>
              <a:t>C- to make it look better</a:t>
            </a:r>
            <a:endParaRPr lang="en-US" dirty="0" smtClean="0"/>
          </a:p>
          <a:p>
            <a:pPr lvl="1" eaLnBrk="1" hangingPunct="1"/>
            <a:r>
              <a:rPr lang="en-US" dirty="0" smtClean="0">
                <a:hlinkClick r:id="rId2" action="ppaction://hlinksldjump"/>
              </a:rPr>
              <a:t>D- to make it heavier</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Game addiction</a:t>
            </a:r>
            <a:endParaRPr lang="en-US" dirty="0"/>
          </a:p>
        </p:txBody>
      </p:sp>
      <p:sp>
        <p:nvSpPr>
          <p:cNvPr id="3" name="Content Placeholder 2"/>
          <p:cNvSpPr>
            <a:spLocks noGrp="1"/>
          </p:cNvSpPr>
          <p:nvPr>
            <p:ph idx="1"/>
          </p:nvPr>
        </p:nvSpPr>
        <p:spPr/>
        <p:txBody>
          <a:bodyPr>
            <a:normAutofit lnSpcReduction="10000"/>
          </a:bodyPr>
          <a:lstStyle/>
          <a:p>
            <a:r>
              <a:rPr lang="en-US" dirty="0" smtClean="0"/>
              <a:t>Some of the dangers of video game addiction is for adults if you get to caught up into playing video games you start to forget about the more important things in life for example you can lose your job, put video gaming before your family, and you have a hard time trying to communicate with people because you are use to playing video games all the time instead of socializing with people in the real world.</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r>
              <a:rPr lang="en-US" dirty="0" smtClean="0"/>
              <a:t>Inside Parts of the Computer for 300</a:t>
            </a:r>
          </a:p>
        </p:txBody>
      </p:sp>
      <p:sp>
        <p:nvSpPr>
          <p:cNvPr id="6147" name="Rectangle 3"/>
          <p:cNvSpPr>
            <a:spLocks noGrp="1" noChangeArrowheads="1"/>
          </p:cNvSpPr>
          <p:nvPr>
            <p:ph idx="1"/>
          </p:nvPr>
        </p:nvSpPr>
        <p:spPr/>
        <p:txBody>
          <a:bodyPr/>
          <a:lstStyle/>
          <a:p>
            <a:pPr eaLnBrk="1" hangingPunct="1"/>
            <a:r>
              <a:rPr lang="en-US" dirty="0" smtClean="0"/>
              <a:t>What is the motherboard purpose?</a:t>
            </a:r>
          </a:p>
          <a:p>
            <a:pPr lvl="1" eaLnBrk="1" hangingPunct="1"/>
            <a:r>
              <a:rPr lang="en-US" dirty="0" smtClean="0">
                <a:hlinkClick r:id="rId2" action="ppaction://hlinksldjump"/>
              </a:rPr>
              <a:t>A- holds all the data</a:t>
            </a:r>
          </a:p>
          <a:p>
            <a:pPr lvl="1" eaLnBrk="1" hangingPunct="1"/>
            <a:r>
              <a:rPr lang="en-US" dirty="0" smtClean="0">
                <a:hlinkClick r:id="rId2" action="ppaction://hlinksldjump"/>
              </a:rPr>
              <a:t>B- cools the computer down</a:t>
            </a:r>
          </a:p>
          <a:p>
            <a:pPr lvl="1" eaLnBrk="1" hangingPunct="1"/>
            <a:r>
              <a:rPr lang="en-US" dirty="0" smtClean="0">
                <a:hlinkClick r:id="rId2" action="ppaction://hlinksldjump"/>
              </a:rPr>
              <a:t>C- a disk drive</a:t>
            </a:r>
            <a:endParaRPr lang="en-US" dirty="0" smtClean="0"/>
          </a:p>
          <a:p>
            <a:pPr lvl="1" eaLnBrk="1" hangingPunct="1"/>
            <a:r>
              <a:rPr lang="en-US" dirty="0" smtClean="0">
                <a:hlinkClick r:id="rId3" action="ppaction://hlinksldjump"/>
              </a:rPr>
              <a:t>D- the system main components </a:t>
            </a:r>
            <a:endParaRPr lang="en-US"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dirty="0" smtClean="0"/>
              <a:t>Inside Parts of the Computer for 400</a:t>
            </a:r>
          </a:p>
        </p:txBody>
      </p:sp>
      <p:sp>
        <p:nvSpPr>
          <p:cNvPr id="7171" name="Rectangle 3"/>
          <p:cNvSpPr>
            <a:spLocks noGrp="1" noChangeArrowheads="1"/>
          </p:cNvSpPr>
          <p:nvPr>
            <p:ph idx="1"/>
          </p:nvPr>
        </p:nvSpPr>
        <p:spPr/>
        <p:txBody>
          <a:bodyPr/>
          <a:lstStyle/>
          <a:p>
            <a:pPr eaLnBrk="1" hangingPunct="1"/>
            <a:r>
              <a:rPr lang="en-US" smtClean="0"/>
              <a:t>What kind of memory does a computer come with?</a:t>
            </a:r>
          </a:p>
          <a:p>
            <a:pPr lvl="1" eaLnBrk="1" hangingPunct="1"/>
            <a:r>
              <a:rPr lang="en-US" smtClean="0">
                <a:hlinkClick r:id="rId2" action="ppaction://hlinksldjump"/>
              </a:rPr>
              <a:t>A- Random access memory </a:t>
            </a:r>
            <a:endParaRPr lang="en-US" smtClean="0"/>
          </a:p>
          <a:p>
            <a:pPr lvl="1" eaLnBrk="1" hangingPunct="1"/>
            <a:r>
              <a:rPr lang="en-US" smtClean="0">
                <a:hlinkClick r:id="rId3" action="ppaction://hlinksldjump"/>
              </a:rPr>
              <a:t>B-Read only memory</a:t>
            </a:r>
            <a:endParaRPr lang="en-US" smtClean="0"/>
          </a:p>
          <a:p>
            <a:pPr lvl="1" eaLnBrk="1" hangingPunct="1"/>
            <a:r>
              <a:rPr lang="en-US" smtClean="0">
                <a:hlinkClick r:id="rId3" action="ppaction://hlinksldjump"/>
              </a:rPr>
              <a:t>C-hard drive</a:t>
            </a:r>
            <a:endParaRPr lang="en-US" smtClean="0"/>
          </a:p>
          <a:p>
            <a:pPr lvl="1" eaLnBrk="1" hangingPunct="1"/>
            <a:r>
              <a:rPr lang="en-US" smtClean="0">
                <a:hlinkClick r:id="rId3" action="ppaction://hlinksldjump"/>
              </a:rPr>
              <a:t>D-Floppy disk </a:t>
            </a:r>
            <a:endParaRPr lang="en-US" smtClean="0"/>
          </a:p>
          <a:p>
            <a:pPr lvl="1" eaLnBrk="1" hangingPunct="1"/>
            <a:endParaRPr lang="en-US" smtClean="0"/>
          </a:p>
          <a:p>
            <a:pPr lvl="1" eaLnBrk="1" hangingPunct="1"/>
            <a:endParaRPr lang="en-US"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en-US" dirty="0" smtClean="0"/>
              <a:t>Inside Parts of the Computer for 500</a:t>
            </a:r>
          </a:p>
        </p:txBody>
      </p:sp>
      <p:sp>
        <p:nvSpPr>
          <p:cNvPr id="8195" name="Rectangle 3"/>
          <p:cNvSpPr>
            <a:spLocks noGrp="1" noChangeArrowheads="1"/>
          </p:cNvSpPr>
          <p:nvPr>
            <p:ph idx="1"/>
          </p:nvPr>
        </p:nvSpPr>
        <p:spPr/>
        <p:txBody>
          <a:bodyPr/>
          <a:lstStyle/>
          <a:p>
            <a:pPr eaLnBrk="1" hangingPunct="1"/>
            <a:r>
              <a:rPr lang="en-US" dirty="0" smtClean="0"/>
              <a:t>What is the main purpose of the Video Card?</a:t>
            </a:r>
          </a:p>
          <a:p>
            <a:pPr lvl="1" eaLnBrk="1" hangingPunct="1"/>
            <a:r>
              <a:rPr lang="en-US" dirty="0" smtClean="0">
                <a:hlinkClick r:id="rId2" action="ppaction://hlinksldjump"/>
              </a:rPr>
              <a:t>A- play videos</a:t>
            </a:r>
            <a:endParaRPr lang="en-US" dirty="0" smtClean="0"/>
          </a:p>
          <a:p>
            <a:pPr lvl="1" eaLnBrk="1" hangingPunct="1"/>
            <a:r>
              <a:rPr lang="en-US" dirty="0" smtClean="0">
                <a:hlinkClick r:id="rId3" action="ppaction://hlinksldjump"/>
              </a:rPr>
              <a:t>B- display output images</a:t>
            </a:r>
            <a:endParaRPr lang="en-US" dirty="0" smtClean="0"/>
          </a:p>
          <a:p>
            <a:pPr lvl="1" eaLnBrk="1" hangingPunct="1"/>
            <a:r>
              <a:rPr lang="en-US" dirty="0" smtClean="0">
                <a:hlinkClick r:id="rId2" action="ppaction://hlinksldjump"/>
              </a:rPr>
              <a:t>C- store music, videos, and pictures</a:t>
            </a:r>
          </a:p>
          <a:p>
            <a:pPr lvl="1" eaLnBrk="1" hangingPunct="1"/>
            <a:r>
              <a:rPr lang="en-US" dirty="0" smtClean="0">
                <a:hlinkClick r:id="rId2" action="ppaction://hlinksldjump"/>
              </a:rPr>
              <a:t>D- play music</a:t>
            </a: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304800" y="1219200"/>
            <a:ext cx="8229600" cy="4525963"/>
          </a:xfrm>
        </p:spPr>
        <p:txBody>
          <a:bodyPr/>
          <a:lstStyle/>
          <a:p>
            <a:pPr algn="ctr" eaLnBrk="1" hangingPunct="1">
              <a:buFontTx/>
              <a:buNone/>
            </a:pPr>
            <a:r>
              <a:rPr lang="en-US" sz="6000" smtClean="0"/>
              <a:t>Incorrect</a:t>
            </a:r>
          </a:p>
          <a:p>
            <a:pPr algn="ctr" eaLnBrk="1" hangingPunct="1">
              <a:buFontTx/>
              <a:buNone/>
            </a:pPr>
            <a:endParaRPr lang="en-US" sz="6000" smtClean="0"/>
          </a:p>
        </p:txBody>
      </p:sp>
      <p:pic>
        <p:nvPicPr>
          <p:cNvPr id="9219" name="Picture 2" descr="C:\Documents and Settings\student\Local Settings\Temporary Internet Files\Content.IE5\BDW4C7KS\MC900423163[1].wmf"/>
          <p:cNvPicPr>
            <a:picLocks noChangeAspect="1" noChangeArrowheads="1"/>
          </p:cNvPicPr>
          <p:nvPr/>
        </p:nvPicPr>
        <p:blipFill>
          <a:blip r:embed="rId2" cstate="print"/>
          <a:srcRect/>
          <a:stretch>
            <a:fillRect/>
          </a:stretch>
        </p:blipFill>
        <p:spPr bwMode="auto">
          <a:xfrm>
            <a:off x="2743200" y="2133600"/>
            <a:ext cx="3429000" cy="3429000"/>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p:txBody>
          <a:bodyPr/>
          <a:lstStyle/>
          <a:p>
            <a:pPr algn="ctr" eaLnBrk="1" hangingPunct="1">
              <a:buFontTx/>
              <a:buNone/>
            </a:pPr>
            <a:r>
              <a:rPr lang="en-US" sz="6000" smtClean="0"/>
              <a:t>Correct</a:t>
            </a:r>
          </a:p>
          <a:p>
            <a:pPr algn="ctr" eaLnBrk="1" hangingPunct="1">
              <a:buFontTx/>
              <a:buNone/>
            </a:pPr>
            <a:endParaRPr lang="en-US" sz="6000" smtClean="0"/>
          </a:p>
        </p:txBody>
      </p:sp>
      <p:pic>
        <p:nvPicPr>
          <p:cNvPr id="10243" name="Picture 2" descr="C:\Documents and Settings\student\Local Settings\Temporary Internet Files\Content.IE5\QS31PC6L\MC900433817[1].png"/>
          <p:cNvPicPr>
            <a:picLocks noChangeAspect="1" noChangeArrowheads="1"/>
          </p:cNvPicPr>
          <p:nvPr/>
        </p:nvPicPr>
        <p:blipFill>
          <a:blip r:embed="rId2" cstate="print"/>
          <a:srcRect/>
          <a:stretch>
            <a:fillRect/>
          </a:stretch>
        </p:blipFill>
        <p:spPr bwMode="auto">
          <a:xfrm>
            <a:off x="2743200" y="2438400"/>
            <a:ext cx="3657600" cy="3657600"/>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Bibliography</a:t>
            </a:r>
          </a:p>
        </p:txBody>
      </p:sp>
      <p:sp>
        <p:nvSpPr>
          <p:cNvPr id="11267" name="Rectangle 4"/>
          <p:cNvSpPr>
            <a:spLocks noGrp="1" noChangeArrowheads="1"/>
          </p:cNvSpPr>
          <p:nvPr>
            <p:ph idx="1"/>
          </p:nvPr>
        </p:nvSpPr>
        <p:spPr/>
        <p:txBody>
          <a:bodyPr/>
          <a:lstStyle/>
          <a:p>
            <a:pPr eaLnBrk="1" hangingPunct="1"/>
            <a:r>
              <a:rPr lang="en-US" smtClean="0"/>
              <a:t>The website I used was www.tigerdirect.com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game addiction</a:t>
            </a:r>
            <a:endParaRPr lang="en-US" dirty="0"/>
          </a:p>
        </p:txBody>
      </p:sp>
      <p:sp>
        <p:nvSpPr>
          <p:cNvPr id="3" name="Content Placeholder 2"/>
          <p:cNvSpPr>
            <a:spLocks noGrp="1"/>
          </p:cNvSpPr>
          <p:nvPr>
            <p:ph idx="1"/>
          </p:nvPr>
        </p:nvSpPr>
        <p:spPr/>
        <p:txBody>
          <a:bodyPr/>
          <a:lstStyle/>
          <a:p>
            <a:r>
              <a:rPr lang="en-US" dirty="0" smtClean="0"/>
              <a:t>There are many different types of ways that a parent could try to help stop video game addiction for there children. For example give the child a set schedule on when and what time they can play video games. Also try to get your child interested in something else other than video games.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game addiction</a:t>
            </a:r>
            <a:endParaRPr lang="en-US" dirty="0"/>
          </a:p>
        </p:txBody>
      </p:sp>
      <p:sp>
        <p:nvSpPr>
          <p:cNvPr id="3" name="Content Placeholder 2"/>
          <p:cNvSpPr>
            <a:spLocks noGrp="1"/>
          </p:cNvSpPr>
          <p:nvPr>
            <p:ph idx="1"/>
          </p:nvPr>
        </p:nvSpPr>
        <p:spPr/>
        <p:txBody>
          <a:bodyPr/>
          <a:lstStyle/>
          <a:p>
            <a:r>
              <a:rPr lang="en-US" dirty="0" smtClean="0"/>
              <a:t>Not only are children addicted to video gaming but adults are addicted to video gaming too. The group that makes up most of majority of video game addicts are males under 30 with poor self esteem and social problems.</a:t>
            </a:r>
            <a:endParaRPr lang="en-US" dirty="0"/>
          </a:p>
        </p:txBody>
      </p:sp>
      <p:pic>
        <p:nvPicPr>
          <p:cNvPr id="4" name="Picture 3" descr="s.bmp"/>
          <p:cNvPicPr>
            <a:picLocks noChangeAspect="1"/>
          </p:cNvPicPr>
          <p:nvPr/>
        </p:nvPicPr>
        <p:blipFill>
          <a:blip r:embed="rId2" cstate="print"/>
          <a:stretch>
            <a:fillRect/>
          </a:stretch>
        </p:blipFill>
        <p:spPr>
          <a:xfrm>
            <a:off x="3048000" y="4267200"/>
            <a:ext cx="3057525" cy="227130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GAME ADDICTION</a:t>
            </a:r>
            <a:endParaRPr lang="en-US" dirty="0"/>
          </a:p>
        </p:txBody>
      </p:sp>
      <p:sp>
        <p:nvSpPr>
          <p:cNvPr id="3" name="Content Placeholder 2"/>
          <p:cNvSpPr>
            <a:spLocks noGrp="1"/>
          </p:cNvSpPr>
          <p:nvPr>
            <p:ph idx="1"/>
          </p:nvPr>
        </p:nvSpPr>
        <p:spPr/>
        <p:txBody>
          <a:bodyPr/>
          <a:lstStyle/>
          <a:p>
            <a:r>
              <a:rPr lang="en-US" dirty="0" smtClean="0"/>
              <a:t>In order for people to try to overcome there video gaming addiction you must admit to having a problem or you must go ask for help.</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Game Addiction </a:t>
            </a:r>
            <a:endParaRPr lang="en-US" dirty="0"/>
          </a:p>
        </p:txBody>
      </p:sp>
      <p:sp>
        <p:nvSpPr>
          <p:cNvPr id="3" name="Content Placeholder 2"/>
          <p:cNvSpPr>
            <a:spLocks noGrp="1"/>
          </p:cNvSpPr>
          <p:nvPr>
            <p:ph idx="1"/>
          </p:nvPr>
        </p:nvSpPr>
        <p:spPr/>
        <p:txBody>
          <a:bodyPr/>
          <a:lstStyle/>
          <a:p>
            <a:r>
              <a:rPr lang="en-US" dirty="0" smtClean="0"/>
              <a:t>Some people cant get enough of video games. Overuse of video gaming can sometimes lead to death. A 3 month old south Korean girl starved herself after parents repeatedly left her alone for 12 hrs were they were nurturing a virtual child through a computer game.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238</TotalTime>
  <Words>2129</Words>
  <Application>Microsoft Office PowerPoint</Application>
  <PresentationFormat>On-screen Show (4:3)</PresentationFormat>
  <Paragraphs>311</Paragraphs>
  <Slides>55</Slides>
  <Notes>2</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Jeopardy Game</vt:lpstr>
      <vt:lpstr>Video Game Addiction</vt:lpstr>
      <vt:lpstr>Video Game Addiction</vt:lpstr>
      <vt:lpstr>Video Game Addiction</vt:lpstr>
      <vt:lpstr>Video Game addiction</vt:lpstr>
      <vt:lpstr>Video game addiction</vt:lpstr>
      <vt:lpstr>Video game addiction</vt:lpstr>
      <vt:lpstr>VIDEO GAME ADDICTION</vt:lpstr>
      <vt:lpstr>Video Game Addiction </vt:lpstr>
      <vt:lpstr>     Spyware </vt:lpstr>
      <vt:lpstr>    Spyware</vt:lpstr>
      <vt:lpstr>    Spyware</vt:lpstr>
      <vt:lpstr>Viruses</vt:lpstr>
      <vt:lpstr>Viruses</vt:lpstr>
      <vt:lpstr>Quick Facts (Binary Numbers)</vt:lpstr>
      <vt:lpstr>Adding Binary Numbers</vt:lpstr>
      <vt:lpstr>Slide 17</vt:lpstr>
      <vt:lpstr>Slide 18</vt:lpstr>
      <vt:lpstr>Slide 19</vt:lpstr>
      <vt:lpstr>Video game addiction for 100</vt:lpstr>
      <vt:lpstr>Video game addiction for 200</vt:lpstr>
      <vt:lpstr>Video game addiction for 300</vt:lpstr>
      <vt:lpstr>Video game addiction for 400</vt:lpstr>
      <vt:lpstr>Video game addiction for 500</vt:lpstr>
      <vt:lpstr>Spyware For 100</vt:lpstr>
      <vt:lpstr>Spyware For 200</vt:lpstr>
      <vt:lpstr>Spyware For 300</vt:lpstr>
      <vt:lpstr>Spyware For 400  </vt:lpstr>
      <vt:lpstr>     Spyware For 500 </vt:lpstr>
      <vt:lpstr>Slide 30</vt:lpstr>
      <vt:lpstr>Slide 31</vt:lpstr>
      <vt:lpstr>   Bibliography</vt:lpstr>
      <vt:lpstr>Viruses for 100</vt:lpstr>
      <vt:lpstr>Viruses for 200</vt:lpstr>
      <vt:lpstr>Viruses for 300</vt:lpstr>
      <vt:lpstr>Viruses for 400</vt:lpstr>
      <vt:lpstr>Viruses for 500</vt:lpstr>
      <vt:lpstr>Slide 38</vt:lpstr>
      <vt:lpstr> </vt:lpstr>
      <vt:lpstr>Bibliography</vt:lpstr>
      <vt:lpstr>Binary Numbers for 100</vt:lpstr>
      <vt:lpstr>Binary Numbers for 200</vt:lpstr>
      <vt:lpstr>Binary Numbers for 300</vt:lpstr>
      <vt:lpstr>Binary Numbers for 400</vt:lpstr>
      <vt:lpstr>Binary Numbers for 500</vt:lpstr>
      <vt:lpstr>  Return to the game board</vt:lpstr>
      <vt:lpstr>Please try again.</vt:lpstr>
      <vt:lpstr>Inside Parts of the Computer for 100</vt:lpstr>
      <vt:lpstr>Inside Parts of the Computer for 200</vt:lpstr>
      <vt:lpstr>Inside Parts of the Computer for 300</vt:lpstr>
      <vt:lpstr>Inside Parts of the Computer for 400</vt:lpstr>
      <vt:lpstr>Inside Parts of the Computer for 500</vt:lpstr>
      <vt:lpstr>Slide 53</vt:lpstr>
      <vt:lpstr>Slide 54</vt:lpstr>
      <vt:lpstr>Bibliography</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 Game Addiction</dc:title>
  <dc:creator>student</dc:creator>
  <cp:lastModifiedBy>taylor</cp:lastModifiedBy>
  <cp:revision>25</cp:revision>
  <dcterms:created xsi:type="dcterms:W3CDTF">2010-10-29T19:24:54Z</dcterms:created>
  <dcterms:modified xsi:type="dcterms:W3CDTF">2010-11-09T21:13:14Z</dcterms:modified>
</cp:coreProperties>
</file>